
<file path=[Content_Types].xml><?xml version="1.0" encoding="utf-8"?>
<Types xmlns="http://schemas.openxmlformats.org/package/2006/content-types">
  <Default Extension="png" ContentType="image/png"/>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83.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660" r:id="rId1"/>
  </p:sldMasterIdLst>
  <p:notesMasterIdLst>
    <p:notesMasterId r:id="rId18"/>
  </p:notesMasterIdLst>
  <p:sldIdLst>
    <p:sldId id="256" r:id="rId2"/>
    <p:sldId id="267" r:id="rId3"/>
    <p:sldId id="538" r:id="rId4"/>
    <p:sldId id="539" r:id="rId5"/>
    <p:sldId id="540" r:id="rId6"/>
    <p:sldId id="541" r:id="rId7"/>
    <p:sldId id="542" r:id="rId8"/>
    <p:sldId id="543" r:id="rId9"/>
    <p:sldId id="544" r:id="rId10"/>
    <p:sldId id="545" r:id="rId11"/>
    <p:sldId id="546" r:id="rId12"/>
    <p:sldId id="550" r:id="rId13"/>
    <p:sldId id="547" r:id="rId14"/>
    <p:sldId id="521" r:id="rId15"/>
    <p:sldId id="548" r:id="rId16"/>
    <p:sldId id="291" r:id="rId17"/>
  </p:sldIdLst>
  <p:sldSz cx="9906000" cy="6858000" type="A4"/>
  <p:notesSz cx="6858000" cy="91440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698" userDrawn="1">
          <p15:clr>
            <a:srgbClr val="A4A3A4"/>
          </p15:clr>
        </p15:guide>
        <p15:guide id="3" orient="horz" pos="3884" userDrawn="1">
          <p15:clr>
            <a:srgbClr val="A4A3A4"/>
          </p15:clr>
        </p15:guide>
        <p15:guide id="4" orient="horz" pos="4292" userDrawn="1">
          <p15:clr>
            <a:srgbClr val="A4A3A4"/>
          </p15:clr>
        </p15:guide>
        <p15:guide id="5" pos="1906" userDrawn="1">
          <p15:clr>
            <a:srgbClr val="A4A3A4"/>
          </p15:clr>
        </p15:guide>
        <p15:guide id="6" orient="horz" pos="1911" userDrawn="1">
          <p15:clr>
            <a:srgbClr val="A4A3A4"/>
          </p15:clr>
        </p15:guide>
        <p15:guide id="8" pos="5376" userDrawn="1">
          <p15:clr>
            <a:srgbClr val="A4A3A4"/>
          </p15:clr>
        </p15:guide>
        <p15:guide id="9" orient="horz" pos="1056" userDrawn="1">
          <p15:clr>
            <a:srgbClr val="A4A3A4"/>
          </p15:clr>
        </p15:guide>
        <p15:guide id="10" orient="horz" pos="3589" userDrawn="1">
          <p15:clr>
            <a:srgbClr val="A4A3A4"/>
          </p15:clr>
        </p15:guide>
        <p15:guide id="11" pos="3794" userDrawn="1">
          <p15:clr>
            <a:srgbClr val="A4A3A4"/>
          </p15:clr>
        </p15:guide>
        <p15:guide id="12" pos="5655" userDrawn="1">
          <p15:clr>
            <a:srgbClr val="A4A3A4"/>
          </p15:clr>
        </p15:guide>
        <p15:guide id="13" pos="358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8"/>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9" autoAdjust="0"/>
    <p:restoredTop sz="94660"/>
  </p:normalViewPr>
  <p:slideViewPr>
    <p:cSldViewPr snapToGrid="0" showGuides="1">
      <p:cViewPr>
        <p:scale>
          <a:sx n="66" d="100"/>
          <a:sy n="66" d="100"/>
        </p:scale>
        <p:origin x="342" y="1104"/>
      </p:cViewPr>
      <p:guideLst>
        <p:guide pos="698"/>
        <p:guide orient="horz" pos="3884"/>
        <p:guide orient="horz" pos="4292"/>
        <p:guide pos="1906"/>
        <p:guide orient="horz" pos="1911"/>
        <p:guide pos="5376"/>
        <p:guide orient="horz" pos="1056"/>
        <p:guide orient="horz" pos="3589"/>
        <p:guide pos="3794"/>
        <p:guide pos="5655"/>
        <p:guide pos="3589"/>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wmf"/></Relationships>
</file>

<file path=ppt/media/image1.jpeg>
</file>

<file path=ppt/media/image10.wmf>
</file>

<file path=ppt/media/image11.png>
</file>

<file path=ppt/media/image14.png>
</file>

<file path=ppt/media/image15.png>
</file>

<file path=ppt/media/image16.png>
</file>

<file path=ppt/media/image19.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C56E36-BD60-4996-A54F-2A81A6579AC0}" type="datetimeFigureOut">
              <a:rPr lang="en-US" smtClean="0"/>
              <a:t>6/20/2017</a:t>
            </a:fld>
            <a:endParaRPr lang="en-US"/>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FDB911-8F17-4492-BCBD-56AB6B438C36}" type="slidenum">
              <a:rPr lang="en-US" smtClean="0"/>
              <a:t>‹#›</a:t>
            </a:fld>
            <a:endParaRPr lang="en-US"/>
          </a:p>
        </p:txBody>
      </p:sp>
    </p:spTree>
    <p:extLst>
      <p:ext uri="{BB962C8B-B14F-4D97-AF65-F5344CB8AC3E}">
        <p14:creationId xmlns:p14="http://schemas.microsoft.com/office/powerpoint/2010/main" val="1221088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0</a:t>
            </a:fld>
            <a:endParaRPr lang="en-US"/>
          </a:p>
        </p:txBody>
      </p:sp>
    </p:spTree>
    <p:extLst>
      <p:ext uri="{BB962C8B-B14F-4D97-AF65-F5344CB8AC3E}">
        <p14:creationId xmlns:p14="http://schemas.microsoft.com/office/powerpoint/2010/main" val="41001247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a:t>
            </a:fld>
            <a:endParaRPr lang="en-US"/>
          </a:p>
        </p:txBody>
      </p:sp>
    </p:spTree>
    <p:extLst>
      <p:ext uri="{BB962C8B-B14F-4D97-AF65-F5344CB8AC3E}">
        <p14:creationId xmlns:p14="http://schemas.microsoft.com/office/powerpoint/2010/main" val="12920505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a:p>
        </p:txBody>
      </p:sp>
    </p:spTree>
    <p:extLst>
      <p:ext uri="{BB962C8B-B14F-4D97-AF65-F5344CB8AC3E}">
        <p14:creationId xmlns:p14="http://schemas.microsoft.com/office/powerpoint/2010/main" val="10534797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11</a:t>
            </a:fld>
            <a:endParaRPr lang="en-US"/>
          </a:p>
        </p:txBody>
      </p:sp>
    </p:spTree>
    <p:extLst>
      <p:ext uri="{BB962C8B-B14F-4D97-AF65-F5344CB8AC3E}">
        <p14:creationId xmlns:p14="http://schemas.microsoft.com/office/powerpoint/2010/main" val="21822847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12</a:t>
            </a:fld>
            <a:endParaRPr lang="en-US"/>
          </a:p>
        </p:txBody>
      </p:sp>
    </p:spTree>
    <p:extLst>
      <p:ext uri="{BB962C8B-B14F-4D97-AF65-F5344CB8AC3E}">
        <p14:creationId xmlns:p14="http://schemas.microsoft.com/office/powerpoint/2010/main" val="39251049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13</a:t>
            </a:fld>
            <a:endParaRPr lang="en-US"/>
          </a:p>
        </p:txBody>
      </p:sp>
    </p:spTree>
    <p:extLst>
      <p:ext uri="{BB962C8B-B14F-4D97-AF65-F5344CB8AC3E}">
        <p14:creationId xmlns:p14="http://schemas.microsoft.com/office/powerpoint/2010/main" val="1739674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14</a:t>
            </a:fld>
            <a:endParaRPr lang="en-US"/>
          </a:p>
        </p:txBody>
      </p:sp>
    </p:spTree>
    <p:extLst>
      <p:ext uri="{BB962C8B-B14F-4D97-AF65-F5344CB8AC3E}">
        <p14:creationId xmlns:p14="http://schemas.microsoft.com/office/powerpoint/2010/main" val="14482864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15</a:t>
            </a:fld>
            <a:endParaRPr lang="en-US"/>
          </a:p>
        </p:txBody>
      </p:sp>
    </p:spTree>
    <p:extLst>
      <p:ext uri="{BB962C8B-B14F-4D97-AF65-F5344CB8AC3E}">
        <p14:creationId xmlns:p14="http://schemas.microsoft.com/office/powerpoint/2010/main" val="8031288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8" Type="http://schemas.openxmlformats.org/officeDocument/2006/relationships/hyperlink" Target="https://twitter.com/KPMG_DE" TargetMode="External"/><Relationship Id="rId3" Type="http://schemas.openxmlformats.org/officeDocument/2006/relationships/image" Target="../media/image5.emf"/><Relationship Id="rId7" Type="http://schemas.openxmlformats.org/officeDocument/2006/relationships/image" Target="../media/image7.emf"/><Relationship Id="rId2" Type="http://schemas.openxmlformats.org/officeDocument/2006/relationships/hyperlink" Target="http://www.youtube.com/KPMGinDeutschland" TargetMode="External"/><Relationship Id="rId1" Type="http://schemas.openxmlformats.org/officeDocument/2006/relationships/slideMaster" Target="../slideMasters/slideMaster1.xml"/><Relationship Id="rId6" Type="http://schemas.openxmlformats.org/officeDocument/2006/relationships/hyperlink" Target="https://www.linkedin.com/company/kpmg-deutschland" TargetMode="External"/><Relationship Id="rId11" Type="http://schemas.openxmlformats.org/officeDocument/2006/relationships/image" Target="../media/image9.emf"/><Relationship Id="rId5" Type="http://schemas.openxmlformats.org/officeDocument/2006/relationships/image" Target="../media/image6.emf"/><Relationship Id="rId10" Type="http://schemas.openxmlformats.org/officeDocument/2006/relationships/hyperlink" Target="https://www.xing.com/companies/kpmgagwirtschaftspr&#252;fungsgesellschaft" TargetMode="External"/><Relationship Id="rId4" Type="http://schemas.openxmlformats.org/officeDocument/2006/relationships/hyperlink" Target="https://www.facebook.com/KPMG.AG.WPG/" TargetMode="External"/><Relationship Id="rId9" Type="http://schemas.openxmlformats.org/officeDocument/2006/relationships/image" Target="../media/image8.emf"/></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6" name="Grafik 5"/>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1_FINAL SLIDE">
    <p:spTree>
      <p:nvGrpSpPr>
        <p:cNvPr id="1" name=""/>
        <p:cNvGrpSpPr/>
        <p:nvPr/>
      </p:nvGrpSpPr>
      <p:grpSpPr>
        <a:xfrm>
          <a:off x="0" y="0"/>
          <a:ext cx="0" cy="0"/>
          <a:chOff x="0" y="0"/>
          <a:chExt cx="0" cy="0"/>
        </a:xfrm>
      </p:grpSpPr>
      <p:sp>
        <p:nvSpPr>
          <p:cNvPr id="40" name="Text Placeholder 2"/>
          <p:cNvSpPr>
            <a:spLocks noGrp="1"/>
          </p:cNvSpPr>
          <p:nvPr>
            <p:ph type="body" sz="quarter" idx="30"/>
          </p:nvPr>
        </p:nvSpPr>
        <p:spPr>
          <a:xfrm>
            <a:off x="1715999" y="5104053"/>
            <a:ext cx="2501762" cy="144000"/>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dirty="0" smtClean="0"/>
              <a:t>Textmasterformat bearbeiten</a:t>
            </a:r>
          </a:p>
        </p:txBody>
      </p:sp>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0" name="Text Placeholder 2"/>
          <p:cNvSpPr>
            <a:spLocks noGrp="1"/>
          </p:cNvSpPr>
          <p:nvPr>
            <p:ph type="body" sz="quarter" idx="15"/>
          </p:nvPr>
        </p:nvSpPr>
        <p:spPr>
          <a:xfrm>
            <a:off x="4775338" y="5104053"/>
            <a:ext cx="2501762" cy="144000"/>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dirty="0" smtClean="0"/>
              <a:t>Textmasterformat bearbeiten</a:t>
            </a:r>
          </a:p>
        </p:txBody>
      </p:sp>
      <p:pic>
        <p:nvPicPr>
          <p:cNvPr id="31" name="Grafik 30">
            <a:hlinkClick r:id="rId2"/>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27616" y="4598495"/>
            <a:ext cx="385200" cy="385200"/>
          </a:xfrm>
          <a:prstGeom prst="rect">
            <a:avLst/>
          </a:prstGeom>
        </p:spPr>
      </p:pic>
      <p:pic>
        <p:nvPicPr>
          <p:cNvPr id="32" name="Grafik 31">
            <a:hlinkClick r:id="rId4"/>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571236" y="4598495"/>
            <a:ext cx="381850" cy="385200"/>
          </a:xfrm>
          <a:prstGeom prst="rect">
            <a:avLst/>
          </a:prstGeom>
        </p:spPr>
      </p:pic>
      <p:pic>
        <p:nvPicPr>
          <p:cNvPr id="33" name="Grafik 32">
            <a:hlinkClick r:id="rId6"/>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141372" y="4598495"/>
            <a:ext cx="385200" cy="385200"/>
          </a:xfrm>
          <a:prstGeom prst="rect">
            <a:avLst/>
          </a:prstGeom>
        </p:spPr>
      </p:pic>
      <p:pic>
        <p:nvPicPr>
          <p:cNvPr id="34" name="Grafik 33">
            <a:hlinkClick r:id="rId8"/>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1715999" y="4598495"/>
            <a:ext cx="380709" cy="384049"/>
          </a:xfrm>
          <a:prstGeom prst="rect">
            <a:avLst/>
          </a:prstGeom>
        </p:spPr>
      </p:pic>
      <p:pic>
        <p:nvPicPr>
          <p:cNvPr id="35" name="Grafik 34">
            <a:hlinkClick r:id="rId10"/>
          </p:cNvPr>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2997750" y="4598495"/>
            <a:ext cx="385200" cy="385200"/>
          </a:xfrm>
          <a:prstGeom prst="rect">
            <a:avLst/>
          </a:prstGeom>
        </p:spPr>
      </p:pic>
      <p:sp>
        <p:nvSpPr>
          <p:cNvPr id="36" name="Text Placeholder 2"/>
          <p:cNvSpPr>
            <a:spLocks noGrp="1"/>
          </p:cNvSpPr>
          <p:nvPr>
            <p:ph type="body" sz="quarter" idx="13"/>
          </p:nvPr>
        </p:nvSpPr>
        <p:spPr>
          <a:xfrm>
            <a:off x="1715999" y="5469180"/>
            <a:ext cx="7375525" cy="554037"/>
          </a:xfrm>
        </p:spPr>
        <p:txBody>
          <a:bodyPr/>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dirty="0" smtClean="0"/>
              <a:t>Textmasterformat bearbeiten</a:t>
            </a:r>
          </a:p>
          <a:p>
            <a:pPr lvl="1"/>
            <a:r>
              <a:rPr lang="de-DE" dirty="0" smtClean="0"/>
              <a:t>Zweite Ebene</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415384875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29"/>
          <p:cNvSpPr txBox="1"/>
          <p:nvPr userDrawn="1">
            <p:custDataLst>
              <p:tags r:id="rId37"/>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AG Wirtschaftsprüfungsgesellschaft, a member firm of the KPMG network of independent member firms affiliated with KPMG International Cooperative (“KPMG International”), a Swiss entity. All rights reserved. The name KPMG and the logo are registered trademarks of KPMG International.</a:t>
            </a:r>
            <a:endParaRPr lang="en-US"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675" r:id="rId4"/>
    <p:sldLayoutId id="2147483680" r:id="rId5"/>
    <p:sldLayoutId id="2147483707" r:id="rId6"/>
    <p:sldLayoutId id="2147483729" r:id="rId7"/>
    <p:sldLayoutId id="2147483708" r:id="rId8"/>
    <p:sldLayoutId id="2147483723" r:id="rId9"/>
    <p:sldLayoutId id="2147483726" r:id="rId10"/>
    <p:sldLayoutId id="2147483730" r:id="rId11"/>
    <p:sldLayoutId id="2147483666" r:id="rId12"/>
    <p:sldLayoutId id="2147483705" r:id="rId13"/>
    <p:sldLayoutId id="2147483689" r:id="rId14"/>
    <p:sldLayoutId id="2147483690" r:id="rId15"/>
    <p:sldLayoutId id="2147483692" r:id="rId16"/>
    <p:sldLayoutId id="2147483693" r:id="rId17"/>
    <p:sldLayoutId id="2147483694" r:id="rId18"/>
    <p:sldLayoutId id="2147483695" r:id="rId19"/>
    <p:sldLayoutId id="2147483701" r:id="rId20"/>
    <p:sldLayoutId id="2147483697" r:id="rId21"/>
    <p:sldLayoutId id="2147483698" r:id="rId22"/>
    <p:sldLayoutId id="2147483699" r:id="rId23"/>
    <p:sldLayoutId id="2147483711" r:id="rId24"/>
    <p:sldLayoutId id="2147483712" r:id="rId25"/>
    <p:sldLayoutId id="2147483682" r:id="rId26"/>
    <p:sldLayoutId id="2147483683" r:id="rId27"/>
    <p:sldLayoutId id="2147483684" r:id="rId28"/>
    <p:sldLayoutId id="2147483685" r:id="rId29"/>
    <p:sldLayoutId id="2147483720" r:id="rId30"/>
    <p:sldLayoutId id="2147483721" r:id="rId31"/>
    <p:sldLayoutId id="2147483719" r:id="rId32"/>
    <p:sldLayoutId id="2147483728" r:id="rId33"/>
    <p:sldLayoutId id="2147483667" r:id="rId34"/>
    <p:sldLayoutId id="2147483731" r:id="rId35"/>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10.wmf"/><Relationship Id="rId4" Type="http://schemas.openxmlformats.org/officeDocument/2006/relationships/package" Target="../embeddings/Microsoft_Excel_Worksheet1.xlsx"/></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5.xml"/><Relationship Id="rId1" Type="http://schemas.openxmlformats.org/officeDocument/2006/relationships/tags" Target="../tags/tag8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slideLayout" Target="../slideLayouts/slideLayout13.xml"/><Relationship Id="rId18" Type="http://schemas.openxmlformats.org/officeDocument/2006/relationships/package" Target="../embeddings/Microsoft_Excel_Worksheet2.xlsx"/><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image" Target="../media/image14.png"/><Relationship Id="rId2" Type="http://schemas.openxmlformats.org/officeDocument/2006/relationships/tags" Target="../tags/tag3.xml"/><Relationship Id="rId16" Type="http://schemas.openxmlformats.org/officeDocument/2006/relationships/image" Target="../media/image13.emf"/><Relationship Id="rId1" Type="http://schemas.openxmlformats.org/officeDocument/2006/relationships/vmlDrawing" Target="../drawings/vmlDrawing2.v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image" Target="../media/image12.emf"/><Relationship Id="rId10" Type="http://schemas.openxmlformats.org/officeDocument/2006/relationships/tags" Target="../tags/tag11.xml"/><Relationship Id="rId19" Type="http://schemas.openxmlformats.org/officeDocument/2006/relationships/image" Target="../media/image10.wmf"/><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slideLayout" Target="../slideLayouts/slideLayout13.xml"/><Relationship Id="rId5" Type="http://schemas.openxmlformats.org/officeDocument/2006/relationships/tags" Target="../tags/tag18.xml"/><Relationship Id="rId4" Type="http://schemas.openxmlformats.org/officeDocument/2006/relationships/tags" Target="../tags/tag17.xml"/></Relationships>
</file>

<file path=ppt/slides/_rels/slide6.xml.rels><?xml version="1.0" encoding="UTF-8" standalone="yes"?>
<Relationships xmlns="http://schemas.openxmlformats.org/package/2006/relationships"><Relationship Id="rId13" Type="http://schemas.openxmlformats.org/officeDocument/2006/relationships/tags" Target="../tags/tag30.xml"/><Relationship Id="rId18" Type="http://schemas.openxmlformats.org/officeDocument/2006/relationships/tags" Target="../tags/tag35.xml"/><Relationship Id="rId26" Type="http://schemas.openxmlformats.org/officeDocument/2006/relationships/tags" Target="../tags/tag43.xml"/><Relationship Id="rId39" Type="http://schemas.openxmlformats.org/officeDocument/2006/relationships/tags" Target="../tags/tag56.xml"/><Relationship Id="rId21" Type="http://schemas.openxmlformats.org/officeDocument/2006/relationships/tags" Target="../tags/tag38.xml"/><Relationship Id="rId34" Type="http://schemas.openxmlformats.org/officeDocument/2006/relationships/tags" Target="../tags/tag51.xml"/><Relationship Id="rId42" Type="http://schemas.openxmlformats.org/officeDocument/2006/relationships/tags" Target="../tags/tag59.xml"/><Relationship Id="rId47" Type="http://schemas.openxmlformats.org/officeDocument/2006/relationships/tags" Target="../tags/tag64.xml"/><Relationship Id="rId50" Type="http://schemas.openxmlformats.org/officeDocument/2006/relationships/tags" Target="../tags/tag67.xml"/><Relationship Id="rId55" Type="http://schemas.openxmlformats.org/officeDocument/2006/relationships/tags" Target="../tags/tag72.xml"/><Relationship Id="rId63" Type="http://schemas.openxmlformats.org/officeDocument/2006/relationships/image" Target="../media/image17.emf"/><Relationship Id="rId7" Type="http://schemas.openxmlformats.org/officeDocument/2006/relationships/tags" Target="../tags/tag24.xml"/><Relationship Id="rId2" Type="http://schemas.openxmlformats.org/officeDocument/2006/relationships/tags" Target="../tags/tag19.xml"/><Relationship Id="rId16" Type="http://schemas.openxmlformats.org/officeDocument/2006/relationships/tags" Target="../tags/tag33.xml"/><Relationship Id="rId20" Type="http://schemas.openxmlformats.org/officeDocument/2006/relationships/tags" Target="../tags/tag37.xml"/><Relationship Id="rId29" Type="http://schemas.openxmlformats.org/officeDocument/2006/relationships/tags" Target="../tags/tag46.xml"/><Relationship Id="rId41" Type="http://schemas.openxmlformats.org/officeDocument/2006/relationships/tags" Target="../tags/tag58.xml"/><Relationship Id="rId54" Type="http://schemas.openxmlformats.org/officeDocument/2006/relationships/tags" Target="../tags/tag71.xml"/><Relationship Id="rId62" Type="http://schemas.openxmlformats.org/officeDocument/2006/relationships/image" Target="../media/image16.png"/><Relationship Id="rId1" Type="http://schemas.openxmlformats.org/officeDocument/2006/relationships/vmlDrawing" Target="../drawings/vmlDrawing3.vml"/><Relationship Id="rId6" Type="http://schemas.openxmlformats.org/officeDocument/2006/relationships/tags" Target="../tags/tag23.xml"/><Relationship Id="rId11" Type="http://schemas.openxmlformats.org/officeDocument/2006/relationships/tags" Target="../tags/tag28.xml"/><Relationship Id="rId24" Type="http://schemas.openxmlformats.org/officeDocument/2006/relationships/tags" Target="../tags/tag41.xml"/><Relationship Id="rId32" Type="http://schemas.openxmlformats.org/officeDocument/2006/relationships/tags" Target="../tags/tag49.xml"/><Relationship Id="rId37" Type="http://schemas.openxmlformats.org/officeDocument/2006/relationships/tags" Target="../tags/tag54.xml"/><Relationship Id="rId40" Type="http://schemas.openxmlformats.org/officeDocument/2006/relationships/tags" Target="../tags/tag57.xml"/><Relationship Id="rId45" Type="http://schemas.openxmlformats.org/officeDocument/2006/relationships/tags" Target="../tags/tag62.xml"/><Relationship Id="rId53" Type="http://schemas.openxmlformats.org/officeDocument/2006/relationships/tags" Target="../tags/tag70.xml"/><Relationship Id="rId58" Type="http://schemas.openxmlformats.org/officeDocument/2006/relationships/tags" Target="../tags/tag75.xml"/><Relationship Id="rId66" Type="http://schemas.openxmlformats.org/officeDocument/2006/relationships/image" Target="../media/image10.wmf"/><Relationship Id="rId5" Type="http://schemas.openxmlformats.org/officeDocument/2006/relationships/tags" Target="../tags/tag22.xml"/><Relationship Id="rId15" Type="http://schemas.openxmlformats.org/officeDocument/2006/relationships/tags" Target="../tags/tag32.xml"/><Relationship Id="rId23" Type="http://schemas.openxmlformats.org/officeDocument/2006/relationships/tags" Target="../tags/tag40.xml"/><Relationship Id="rId28" Type="http://schemas.openxmlformats.org/officeDocument/2006/relationships/tags" Target="../tags/tag45.xml"/><Relationship Id="rId36" Type="http://schemas.openxmlformats.org/officeDocument/2006/relationships/tags" Target="../tags/tag53.xml"/><Relationship Id="rId49" Type="http://schemas.openxmlformats.org/officeDocument/2006/relationships/tags" Target="../tags/tag66.xml"/><Relationship Id="rId57" Type="http://schemas.openxmlformats.org/officeDocument/2006/relationships/tags" Target="../tags/tag74.xml"/><Relationship Id="rId61" Type="http://schemas.openxmlformats.org/officeDocument/2006/relationships/image" Target="../media/image15.png"/><Relationship Id="rId10" Type="http://schemas.openxmlformats.org/officeDocument/2006/relationships/tags" Target="../tags/tag27.xml"/><Relationship Id="rId19" Type="http://schemas.openxmlformats.org/officeDocument/2006/relationships/tags" Target="../tags/tag36.xml"/><Relationship Id="rId31" Type="http://schemas.openxmlformats.org/officeDocument/2006/relationships/tags" Target="../tags/tag48.xml"/><Relationship Id="rId44" Type="http://schemas.openxmlformats.org/officeDocument/2006/relationships/tags" Target="../tags/tag61.xml"/><Relationship Id="rId52" Type="http://schemas.openxmlformats.org/officeDocument/2006/relationships/tags" Target="../tags/tag69.xml"/><Relationship Id="rId60" Type="http://schemas.openxmlformats.org/officeDocument/2006/relationships/slideLayout" Target="../slideLayouts/slideLayout13.xml"/><Relationship Id="rId65" Type="http://schemas.openxmlformats.org/officeDocument/2006/relationships/package" Target="../embeddings/Microsoft_Excel_Worksheet3.xlsx"/><Relationship Id="rId4" Type="http://schemas.openxmlformats.org/officeDocument/2006/relationships/tags" Target="../tags/tag21.xml"/><Relationship Id="rId9" Type="http://schemas.openxmlformats.org/officeDocument/2006/relationships/tags" Target="../tags/tag26.xml"/><Relationship Id="rId14" Type="http://schemas.openxmlformats.org/officeDocument/2006/relationships/tags" Target="../tags/tag31.xml"/><Relationship Id="rId22" Type="http://schemas.openxmlformats.org/officeDocument/2006/relationships/tags" Target="../tags/tag39.xml"/><Relationship Id="rId27" Type="http://schemas.openxmlformats.org/officeDocument/2006/relationships/tags" Target="../tags/tag44.xml"/><Relationship Id="rId30" Type="http://schemas.openxmlformats.org/officeDocument/2006/relationships/tags" Target="../tags/tag47.xml"/><Relationship Id="rId35" Type="http://schemas.openxmlformats.org/officeDocument/2006/relationships/tags" Target="../tags/tag52.xml"/><Relationship Id="rId43" Type="http://schemas.openxmlformats.org/officeDocument/2006/relationships/tags" Target="../tags/tag60.xml"/><Relationship Id="rId48" Type="http://schemas.openxmlformats.org/officeDocument/2006/relationships/tags" Target="../tags/tag65.xml"/><Relationship Id="rId56" Type="http://schemas.openxmlformats.org/officeDocument/2006/relationships/tags" Target="../tags/tag73.xml"/><Relationship Id="rId64" Type="http://schemas.openxmlformats.org/officeDocument/2006/relationships/image" Target="../media/image18.emf"/><Relationship Id="rId8" Type="http://schemas.openxmlformats.org/officeDocument/2006/relationships/tags" Target="../tags/tag25.xml"/><Relationship Id="rId51" Type="http://schemas.openxmlformats.org/officeDocument/2006/relationships/tags" Target="../tags/tag68.xml"/><Relationship Id="rId3" Type="http://schemas.openxmlformats.org/officeDocument/2006/relationships/tags" Target="../tags/tag20.xml"/><Relationship Id="rId12" Type="http://schemas.openxmlformats.org/officeDocument/2006/relationships/tags" Target="../tags/tag29.xml"/><Relationship Id="rId17" Type="http://schemas.openxmlformats.org/officeDocument/2006/relationships/tags" Target="../tags/tag34.xml"/><Relationship Id="rId25" Type="http://schemas.openxmlformats.org/officeDocument/2006/relationships/tags" Target="../tags/tag42.xml"/><Relationship Id="rId33" Type="http://schemas.openxmlformats.org/officeDocument/2006/relationships/tags" Target="../tags/tag50.xml"/><Relationship Id="rId38" Type="http://schemas.openxmlformats.org/officeDocument/2006/relationships/tags" Target="../tags/tag55.xml"/><Relationship Id="rId46" Type="http://schemas.openxmlformats.org/officeDocument/2006/relationships/tags" Target="../tags/tag63.xml"/><Relationship Id="rId59" Type="http://schemas.openxmlformats.org/officeDocument/2006/relationships/tags" Target="../tags/tag76.xml"/></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tags" Target="../tags/tag78.xml"/><Relationship Id="rId7" Type="http://schemas.openxmlformats.org/officeDocument/2006/relationships/tags" Target="../tags/tag82.xml"/><Relationship Id="rId12" Type="http://schemas.openxmlformats.org/officeDocument/2006/relationships/image" Target="../media/image10.wmf"/><Relationship Id="rId2" Type="http://schemas.openxmlformats.org/officeDocument/2006/relationships/tags" Target="../tags/tag77.xml"/><Relationship Id="rId1" Type="http://schemas.openxmlformats.org/officeDocument/2006/relationships/vmlDrawing" Target="../drawings/vmlDrawing4.vml"/><Relationship Id="rId6" Type="http://schemas.openxmlformats.org/officeDocument/2006/relationships/tags" Target="../tags/tag81.xml"/><Relationship Id="rId11" Type="http://schemas.openxmlformats.org/officeDocument/2006/relationships/package" Target="../embeddings/Microsoft_Excel_Worksheet4.xlsx"/><Relationship Id="rId5" Type="http://schemas.openxmlformats.org/officeDocument/2006/relationships/tags" Target="../tags/tag80.xml"/><Relationship Id="rId10" Type="http://schemas.openxmlformats.org/officeDocument/2006/relationships/image" Target="../media/image20.emf"/><Relationship Id="rId4" Type="http://schemas.openxmlformats.org/officeDocument/2006/relationships/tags" Target="../tags/tag79.xml"/><Relationship Id="rId9"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dirty="0" smtClean="0"/>
              <a:t>Project XYZ – </a:t>
            </a:r>
            <a:br>
              <a:rPr lang="en-US" sz="10000" dirty="0" smtClean="0"/>
            </a:br>
            <a:r>
              <a:rPr lang="en-US" sz="10000" dirty="0" smtClean="0"/>
              <a:t>Evaluation of the indicative offers</a:t>
            </a:r>
            <a:br>
              <a:rPr lang="en-US" sz="10000" dirty="0" smtClean="0"/>
            </a:br>
            <a:endParaRPr lang="en-US" sz="10000" dirty="0"/>
          </a:p>
        </p:txBody>
      </p:sp>
      <p:sp>
        <p:nvSpPr>
          <p:cNvPr id="5" name="Subtitle 4"/>
          <p:cNvSpPr>
            <a:spLocks noGrp="1"/>
          </p:cNvSpPr>
          <p:nvPr>
            <p:ph type="body" sz="quarter" idx="11"/>
          </p:nvPr>
        </p:nvSpPr>
        <p:spPr/>
        <p:txBody>
          <a:bodyPr/>
          <a:lstStyle/>
          <a:p>
            <a:r>
              <a:rPr lang="en-US" dirty="0" smtClean="0"/>
              <a:t>DEAL ADVISORY</a:t>
            </a:r>
          </a:p>
          <a:p>
            <a:r>
              <a:rPr lang="en-US" dirty="0" smtClean="0"/>
              <a:t>—</a:t>
            </a:r>
          </a:p>
          <a:p>
            <a:pPr lvl="1"/>
            <a:r>
              <a:rPr lang="en-US" dirty="0" smtClean="0"/>
              <a:t>DD [Month] 20xx</a:t>
            </a:r>
            <a:endParaRPr lang="en-US" dirty="0"/>
          </a:p>
        </p:txBody>
      </p:sp>
      <p:sp>
        <p:nvSpPr>
          <p:cNvPr id="12" name="Rechteck 11"/>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2" name="Objekt 1"/>
          <p:cNvGraphicFramePr>
            <a:graphicFrameLocks noChangeAspect="1"/>
          </p:cNvGraphicFramePr>
          <p:nvPr>
            <p:extLst>
              <p:ext uri="{D42A27DB-BD31-4B8C-83A1-F6EECF244321}">
                <p14:modId xmlns:p14="http://schemas.microsoft.com/office/powerpoint/2010/main" val="679697639"/>
              </p:ext>
            </p:extLst>
          </p:nvPr>
        </p:nvGraphicFramePr>
        <p:xfrm>
          <a:off x="-1128713" y="5916735"/>
          <a:ext cx="914400" cy="771525"/>
        </p:xfrm>
        <a:graphic>
          <a:graphicData uri="http://schemas.openxmlformats.org/presentationml/2006/ole">
            <mc:AlternateContent xmlns:mc="http://schemas.openxmlformats.org/markup-compatibility/2006">
              <mc:Choice xmlns:v="urn:schemas-microsoft-com:vml" Requires="v">
                <p:oleObj spid="_x0000_s1041" name="Arbeitsblatt" showAsIcon="1" r:id="rId4" imgW="914400" imgH="771480" progId="Excel.Sheet.12">
                  <p:embed/>
                </p:oleObj>
              </mc:Choice>
              <mc:Fallback>
                <p:oleObj name="Arbeitsblatt" showAsIcon="1" r:id="rId4" imgW="914400" imgH="771480" progId="Excel.Sheet.12">
                  <p:embed/>
                  <p:pic>
                    <p:nvPicPr>
                      <p:cNvPr id="0" name=""/>
                      <p:cNvPicPr/>
                      <p:nvPr/>
                    </p:nvPicPr>
                    <p:blipFill>
                      <a:blip r:embed="rId5"/>
                      <a:stretch>
                        <a:fillRect/>
                      </a:stretch>
                    </p:blipFill>
                    <p:spPr>
                      <a:xfrm>
                        <a:off x="-1128713" y="591673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1"/>
          </p:nvPr>
        </p:nvSpPr>
        <p:spPr/>
        <p:txBody>
          <a:bodyPr/>
          <a:lstStyle/>
          <a:p>
            <a:r>
              <a:rPr lang="en-US" dirty="0"/>
              <a:t>Evaluation and Recommendation</a:t>
            </a:r>
          </a:p>
        </p:txBody>
      </p:sp>
      <p:sp>
        <p:nvSpPr>
          <p:cNvPr id="4" name="Titel 3"/>
          <p:cNvSpPr>
            <a:spLocks noGrp="1"/>
          </p:cNvSpPr>
          <p:nvPr>
            <p:ph type="title"/>
          </p:nvPr>
        </p:nvSpPr>
        <p:spPr/>
        <p:txBody>
          <a:bodyPr/>
          <a:lstStyle/>
          <a:p>
            <a:r>
              <a:rPr lang="en-GB" dirty="0"/>
              <a:t>Evaluation of the indicative offers</a:t>
            </a:r>
            <a:endParaRPr lang="en-US" dirty="0"/>
          </a:p>
        </p:txBody>
      </p:sp>
      <p:sp>
        <p:nvSpPr>
          <p:cNvPr id="15" name="Textplatzhalter 1"/>
          <p:cNvSpPr>
            <a:spLocks noGrp="1"/>
          </p:cNvSpPr>
          <p:nvPr>
            <p:ph type="body" sz="quarter" idx="10"/>
          </p:nvPr>
        </p:nvSpPr>
        <p:spPr>
          <a:xfrm>
            <a:off x="488950" y="1422400"/>
            <a:ext cx="8928100" cy="266020"/>
          </a:xfrm>
        </p:spPr>
        <p:txBody>
          <a:bodyPr/>
          <a:lstStyle/>
          <a:p>
            <a:pPr defTabSz="762000" eaLnBrk="0" hangingPunct="0"/>
            <a:r>
              <a:rPr lang="en-GB" cap="all" dirty="0" smtClean="0">
                <a:solidFill>
                  <a:srgbClr val="00338D"/>
                </a:solidFill>
                <a:cs typeface="Arial" pitchFamily="34" charset="0"/>
              </a:rPr>
              <a:t>Target DIVISION 1</a:t>
            </a:r>
            <a:endParaRPr lang="en-GB" dirty="0">
              <a:solidFill>
                <a:srgbClr val="00338D"/>
              </a:solidFill>
              <a:cs typeface="Arial" pitchFamily="34" charset="0"/>
            </a:endParaRPr>
          </a:p>
        </p:txBody>
      </p:sp>
      <p:graphicFrame>
        <p:nvGraphicFramePr>
          <p:cNvPr id="16" name="Group 37"/>
          <p:cNvGraphicFramePr>
            <a:graphicFrameLocks noGrp="1"/>
          </p:cNvGraphicFramePr>
          <p:nvPr>
            <p:extLst>
              <p:ext uri="{D42A27DB-BD31-4B8C-83A1-F6EECF244321}">
                <p14:modId xmlns:p14="http://schemas.microsoft.com/office/powerpoint/2010/main" val="1786908721"/>
              </p:ext>
            </p:extLst>
          </p:nvPr>
        </p:nvGraphicFramePr>
        <p:xfrm>
          <a:off x="488950" y="1688420"/>
          <a:ext cx="8928099" cy="4322562"/>
        </p:xfrm>
        <a:graphic>
          <a:graphicData uri="http://schemas.openxmlformats.org/drawingml/2006/table">
            <a:tbl>
              <a:tblPr/>
              <a:tblGrid>
                <a:gridCol w="643396"/>
                <a:gridCol w="904182"/>
                <a:gridCol w="1018401"/>
                <a:gridCol w="1590530"/>
                <a:gridCol w="1590530"/>
                <a:gridCol w="1590530"/>
                <a:gridCol w="1590530"/>
              </a:tblGrid>
              <a:tr h="434562">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Investor</a:t>
                      </a:r>
                    </a:p>
                  </a:txBody>
                  <a:tcPr marL="54000" marR="54000" marT="54000" marB="54000" anchor="ctr" horzOverflow="overflow">
                    <a:lnL w="9525" cap="flat" cmpd="sng" algn="ctr">
                      <a:solidFill>
                        <a:schemeClr val="tx2"/>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EV in €m</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Quality of offer</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Material valuation assumptions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Primary due diligence focal points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Other comments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Recent</a:t>
                      </a:r>
                    </a:p>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M&amp;A activity</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r>
              <a:tr h="1944000">
                <a:tc>
                  <a:txBody>
                    <a:bodyPr/>
                    <a:lstStyle/>
                    <a:p>
                      <a:pPr marL="0" marR="0" lvl="0" indent="0" algn="l" defTabSz="762000" rtl="0" eaLnBrk="1" fontAlgn="base" latinLnBrk="0" hangingPunct="1">
                        <a:lnSpc>
                          <a:spcPct val="100000"/>
                        </a:lnSpc>
                        <a:spcBef>
                          <a:spcPts val="0"/>
                        </a:spcBef>
                        <a:spcAft>
                          <a:spcPts val="200"/>
                        </a:spcAft>
                        <a:buClr>
                          <a:schemeClr val="bg1"/>
                        </a:buClr>
                        <a:buSzTx/>
                        <a:buFontTx/>
                        <a:buNone/>
                        <a:tabLst/>
                      </a:pPr>
                      <a:r>
                        <a:rPr kumimoji="0" lang="en-GB" sz="900" b="1" i="0" u="none" strike="noStrike" cap="none" normalizeH="0" baseline="0" dirty="0" smtClean="0">
                          <a:ln>
                            <a:noFill/>
                          </a:ln>
                          <a:solidFill>
                            <a:schemeClr val="tx2"/>
                          </a:solidFill>
                          <a:effectLst/>
                          <a:latin typeface="+mn-lt"/>
                          <a:cs typeface="Arial" pitchFamily="34" charset="0"/>
                        </a:rPr>
                        <a:t>7</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kern="1200" cap="none" normalizeH="0" baseline="0" dirty="0" smtClean="0">
                          <a:ln>
                            <a:noFill/>
                          </a:ln>
                          <a:solidFill>
                            <a:schemeClr val="tx1"/>
                          </a:solidFill>
                          <a:effectLst/>
                          <a:latin typeface="+mn-lt"/>
                          <a:ea typeface="+mn-ea"/>
                          <a:cs typeface="Arial" pitchFamily="34" charset="0"/>
                        </a:rPr>
                        <a:t>11.4</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defRPr/>
                      </a:pPr>
                      <a:r>
                        <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rPr>
                        <a:t></a:t>
                      </a:r>
                    </a:p>
                    <a:p>
                      <a:pPr marL="0" marR="0" lvl="0" indent="0" algn="ctr" defTabSz="762000" rtl="0" eaLnBrk="1" fontAlgn="base" latinLnBrk="0" hangingPunct="1">
                        <a:lnSpc>
                          <a:spcPct val="100000"/>
                        </a:lnSpc>
                        <a:spcBef>
                          <a:spcPts val="0"/>
                        </a:spcBef>
                        <a:spcAft>
                          <a:spcPts val="200"/>
                        </a:spcAft>
                        <a:buClrTx/>
                        <a:buSzTx/>
                        <a:buFontTx/>
                        <a:buNone/>
                        <a:tabLst/>
                        <a:defRPr/>
                      </a:pPr>
                      <a:endPar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Average EBITDA von EUR 2.27 m (underlying EBITDA cannot be audited)</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Valuation with “sustainability factor“ of 5x</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Project documents and customer contracts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Supplier contracts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Diverse legal questions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Financial detail planning</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Financing from own funds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In case transaction fails costs assumed by buyer</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Management participation planned</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Complementary services portfolio especially in the fields of engineering and completion</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Positive effects with regard to expansion into bordering European markets expected</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[company]</a:t>
                      </a:r>
                      <a:r>
                        <a:rPr kumimoji="0" lang="en-GB" sz="800" b="0" i="0" u="none" strike="noStrike" kern="1200" cap="none" normalizeH="0" baseline="0" noProof="0" dirty="0" smtClean="0">
                          <a:ln>
                            <a:noFill/>
                          </a:ln>
                          <a:solidFill>
                            <a:schemeClr val="tx1"/>
                          </a:solidFill>
                          <a:effectLst/>
                          <a:latin typeface="+mn-lt"/>
                          <a:ea typeface="+mn-ea"/>
                          <a:cs typeface="Arial" pitchFamily="34" charset="0"/>
                        </a:rPr>
                        <a:t>, industry service provided, acquired in April 2011</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[company] </a:t>
                      </a:r>
                      <a:r>
                        <a:rPr kumimoji="0" lang="en-GB" sz="800" b="0" i="0" u="none" strike="noStrike" kern="1200" cap="none" normalizeH="0" baseline="0" noProof="0" dirty="0" smtClean="0">
                          <a:ln>
                            <a:noFill/>
                          </a:ln>
                          <a:solidFill>
                            <a:schemeClr val="tx1"/>
                          </a:solidFill>
                          <a:effectLst/>
                          <a:latin typeface="+mn-lt"/>
                          <a:ea typeface="+mn-ea"/>
                          <a:cs typeface="Arial" pitchFamily="34" charset="0"/>
                        </a:rPr>
                        <a:t>acquired in May 2008</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No financial information available</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r>
              <a:tr h="1944000">
                <a:tc>
                  <a:txBody>
                    <a:bodyPr/>
                    <a:lstStyle/>
                    <a:p>
                      <a:pPr marL="0" marR="0" lvl="0" indent="0" algn="l" defTabSz="762000" rtl="0" eaLnBrk="1" fontAlgn="base" latinLnBrk="0" hangingPunct="1">
                        <a:lnSpc>
                          <a:spcPct val="100000"/>
                        </a:lnSpc>
                        <a:spcBef>
                          <a:spcPts val="0"/>
                        </a:spcBef>
                        <a:spcAft>
                          <a:spcPts val="200"/>
                        </a:spcAft>
                        <a:buClr>
                          <a:schemeClr val="bg1"/>
                        </a:buClr>
                        <a:buSzTx/>
                        <a:buFontTx/>
                        <a:buNone/>
                        <a:tabLst/>
                      </a:pPr>
                      <a:r>
                        <a:rPr kumimoji="0" lang="en-GB" sz="900" b="1" i="0" u="none" strike="noStrike" cap="none" normalizeH="0" baseline="0" dirty="0" smtClean="0">
                          <a:ln>
                            <a:noFill/>
                          </a:ln>
                          <a:solidFill>
                            <a:schemeClr val="tx2"/>
                          </a:solidFill>
                          <a:effectLst/>
                          <a:latin typeface="+mn-lt"/>
                          <a:cs typeface="Arial" pitchFamily="34" charset="0"/>
                        </a:rPr>
                        <a:t>8</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 25.2 </a:t>
                      </a:r>
                    </a:p>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
                      </a:r>
                      <a:br>
                        <a:rPr kumimoji="0" lang="en-GB" sz="900" b="1" i="0" u="none" strike="noStrike" cap="none" normalizeH="0" baseline="0" dirty="0" smtClean="0">
                          <a:ln>
                            <a:noFill/>
                          </a:ln>
                          <a:solidFill>
                            <a:schemeClr val="tx1"/>
                          </a:solidFill>
                          <a:effectLst/>
                          <a:latin typeface="+mn-lt"/>
                          <a:cs typeface="Arial" pitchFamily="34" charset="0"/>
                        </a:rPr>
                      </a:br>
                      <a:endParaRPr kumimoji="0" lang="en-GB" sz="900" b="0" i="0" u="none" strike="noStrike" cap="none" normalizeH="0" baseline="0" dirty="0" smtClean="0">
                        <a:ln>
                          <a:noFill/>
                        </a:ln>
                        <a:solidFill>
                          <a:schemeClr val="tx1"/>
                        </a:solidFill>
                        <a:effectLst/>
                        <a:latin typeface="+mn-lt"/>
                        <a:cs typeface="Arial" pitchFamily="34" charset="0"/>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defRPr/>
                      </a:pPr>
                      <a:r>
                        <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rPr>
                        <a:t></a:t>
                      </a:r>
                    </a:p>
                    <a:p>
                      <a:pPr marL="0" marR="0" lvl="0" indent="0" algn="ctr" defTabSz="762000" rtl="0" eaLnBrk="1" fontAlgn="base" latinLnBrk="0" hangingPunct="1">
                        <a:lnSpc>
                          <a:spcPct val="100000"/>
                        </a:lnSpc>
                        <a:spcBef>
                          <a:spcPts val="0"/>
                        </a:spcBef>
                        <a:spcAft>
                          <a:spcPts val="200"/>
                        </a:spcAft>
                        <a:buClrTx/>
                        <a:buSzTx/>
                        <a:buFontTx/>
                        <a:buNone/>
                        <a:tabLst/>
                        <a:defRPr/>
                      </a:pPr>
                      <a:endPar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DCF methods with assumed perpetuity (1.5% growth)</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WACC reflects expected returns from </a:t>
                      </a:r>
                      <a:r>
                        <a:rPr kumimoji="0" lang="en-GB" sz="800" b="0" i="0" u="none" strike="noStrike" kern="1200" cap="none" normalizeH="0" baseline="0" dirty="0" smtClean="0">
                          <a:ln>
                            <a:noFill/>
                          </a:ln>
                          <a:solidFill>
                            <a:schemeClr val="tx1"/>
                          </a:solidFill>
                          <a:effectLst/>
                          <a:latin typeface="+mn-lt"/>
                          <a:ea typeface="+mn-ea"/>
                          <a:cs typeface="Arial" pitchFamily="34" charset="0"/>
                        </a:rPr>
                        <a:t>[company]</a:t>
                      </a:r>
                      <a:endParaRPr kumimoji="0" lang="en-GB" sz="800" b="0" i="0" u="none" strike="noStrike" kern="1200" cap="none" normalizeH="0" baseline="0" noProof="0" dirty="0" smtClean="0">
                        <a:ln>
                          <a:noFill/>
                        </a:ln>
                        <a:solidFill>
                          <a:schemeClr val="tx1"/>
                        </a:solidFill>
                        <a:effectLst/>
                        <a:latin typeface="+mn-lt"/>
                        <a:ea typeface="+mn-ea"/>
                        <a:cs typeface="Arial" pitchFamily="34" charset="0"/>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Unblackened FFB and LFB</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Project pipeline</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Strategy (market &amp; contracts)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Discussion on approaches for reducing age of staff</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Estimated duration 18 working days</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Exclusivity requested</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Financing from own funds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Use of Target division 1 resources instead of contracting</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Maintenance competence as future competitive advantage</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Exploitation of mutual synergy effects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International expansion opportunities</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noProof="0" dirty="0" smtClean="0">
                          <a:ln>
                            <a:noFill/>
                          </a:ln>
                          <a:solidFill>
                            <a:schemeClr val="tx1"/>
                          </a:solidFill>
                          <a:effectLst/>
                          <a:latin typeface="+mn-lt"/>
                          <a:ea typeface="+mn-ea"/>
                          <a:cs typeface="Arial" pitchFamily="34" charset="0"/>
                        </a:rPr>
                        <a:t>n/a</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4964780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1"/>
          </p:nvPr>
        </p:nvSpPr>
        <p:spPr/>
        <p:txBody>
          <a:bodyPr/>
          <a:lstStyle/>
          <a:p>
            <a:r>
              <a:rPr lang="en-US" dirty="0"/>
              <a:t>Evaluation and Recommendation</a:t>
            </a:r>
          </a:p>
        </p:txBody>
      </p:sp>
      <p:sp>
        <p:nvSpPr>
          <p:cNvPr id="4" name="Titel 3"/>
          <p:cNvSpPr>
            <a:spLocks noGrp="1"/>
          </p:cNvSpPr>
          <p:nvPr>
            <p:ph type="title"/>
          </p:nvPr>
        </p:nvSpPr>
        <p:spPr/>
        <p:txBody>
          <a:bodyPr/>
          <a:lstStyle/>
          <a:p>
            <a:r>
              <a:rPr lang="en-GB" dirty="0"/>
              <a:t>Evaluation of the indicative offers</a:t>
            </a:r>
            <a:endParaRPr lang="en-US" dirty="0"/>
          </a:p>
        </p:txBody>
      </p:sp>
      <p:sp>
        <p:nvSpPr>
          <p:cNvPr id="15" name="Textplatzhalter 1"/>
          <p:cNvSpPr>
            <a:spLocks noGrp="1"/>
          </p:cNvSpPr>
          <p:nvPr>
            <p:ph type="body" sz="quarter" idx="10"/>
          </p:nvPr>
        </p:nvSpPr>
        <p:spPr>
          <a:xfrm>
            <a:off x="488950" y="1422400"/>
            <a:ext cx="8928100" cy="266020"/>
          </a:xfrm>
        </p:spPr>
        <p:txBody>
          <a:bodyPr/>
          <a:lstStyle/>
          <a:p>
            <a:pPr defTabSz="762000" eaLnBrk="0" hangingPunct="0"/>
            <a:r>
              <a:rPr lang="en-GB" cap="all" dirty="0" smtClean="0">
                <a:solidFill>
                  <a:srgbClr val="00338D"/>
                </a:solidFill>
                <a:cs typeface="Arial" pitchFamily="34" charset="0"/>
              </a:rPr>
              <a:t>Target 2</a:t>
            </a:r>
            <a:endParaRPr lang="en-GB" dirty="0">
              <a:solidFill>
                <a:srgbClr val="00338D"/>
              </a:solidFill>
              <a:cs typeface="Arial" pitchFamily="34" charset="0"/>
            </a:endParaRPr>
          </a:p>
        </p:txBody>
      </p:sp>
      <p:graphicFrame>
        <p:nvGraphicFramePr>
          <p:cNvPr id="16" name="Group 37"/>
          <p:cNvGraphicFramePr>
            <a:graphicFrameLocks noGrp="1"/>
          </p:cNvGraphicFramePr>
          <p:nvPr>
            <p:extLst>
              <p:ext uri="{D42A27DB-BD31-4B8C-83A1-F6EECF244321}">
                <p14:modId xmlns:p14="http://schemas.microsoft.com/office/powerpoint/2010/main" val="3067241925"/>
              </p:ext>
            </p:extLst>
          </p:nvPr>
        </p:nvGraphicFramePr>
        <p:xfrm>
          <a:off x="488950" y="1688420"/>
          <a:ext cx="8928099" cy="4322562"/>
        </p:xfrm>
        <a:graphic>
          <a:graphicData uri="http://schemas.openxmlformats.org/drawingml/2006/table">
            <a:tbl>
              <a:tblPr/>
              <a:tblGrid>
                <a:gridCol w="643396"/>
                <a:gridCol w="904182"/>
                <a:gridCol w="1018401"/>
                <a:gridCol w="1590530"/>
                <a:gridCol w="1590530"/>
                <a:gridCol w="1590530"/>
                <a:gridCol w="1590530"/>
              </a:tblGrid>
              <a:tr h="434562">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Investor</a:t>
                      </a:r>
                    </a:p>
                  </a:txBody>
                  <a:tcPr marL="54000" marR="54000" marT="54000" marB="54000" anchor="ctr" horzOverflow="overflow">
                    <a:lnL w="9525" cap="flat" cmpd="sng" algn="ctr">
                      <a:solidFill>
                        <a:schemeClr val="tx2"/>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EV in €m</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Quality of offer</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Material valuation assumptions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Primary due diligence focal points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Other comments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Recent</a:t>
                      </a:r>
                    </a:p>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M&amp;A activity</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r>
              <a:tr h="1260000">
                <a:tc>
                  <a:txBody>
                    <a:bodyPr/>
                    <a:lstStyle/>
                    <a:p>
                      <a:pPr marL="0" marR="0" lvl="0" indent="0" algn="l" defTabSz="762000" rtl="0" eaLnBrk="1" fontAlgn="base" latinLnBrk="0" hangingPunct="1">
                        <a:lnSpc>
                          <a:spcPct val="100000"/>
                        </a:lnSpc>
                        <a:spcBef>
                          <a:spcPts val="0"/>
                        </a:spcBef>
                        <a:spcAft>
                          <a:spcPts val="200"/>
                        </a:spcAft>
                        <a:buClr>
                          <a:schemeClr val="bg1"/>
                        </a:buClr>
                        <a:buSzTx/>
                        <a:buFontTx/>
                        <a:buNone/>
                        <a:tabLst/>
                      </a:pPr>
                      <a:r>
                        <a:rPr kumimoji="0" lang="en-GB" sz="900" b="1" i="0" u="none" strike="noStrike" cap="none" normalizeH="0" baseline="0" dirty="0" smtClean="0">
                          <a:ln>
                            <a:noFill/>
                          </a:ln>
                          <a:solidFill>
                            <a:schemeClr val="tx2"/>
                          </a:solidFill>
                          <a:effectLst/>
                          <a:latin typeface="+mn-lt"/>
                          <a:cs typeface="Arial" pitchFamily="34" charset="0"/>
                        </a:rPr>
                        <a:t>9</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kern="1200" cap="none" normalizeH="0" baseline="0" dirty="0" smtClean="0">
                          <a:ln>
                            <a:noFill/>
                          </a:ln>
                          <a:solidFill>
                            <a:schemeClr val="tx1"/>
                          </a:solidFill>
                          <a:effectLst/>
                          <a:latin typeface="+mn-lt"/>
                          <a:ea typeface="+mn-ea"/>
                          <a:cs typeface="Arial" pitchFamily="34" charset="0"/>
                        </a:rPr>
                        <a:t>32.0</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defRPr/>
                      </a:pPr>
                      <a:r>
                        <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rPr>
                        <a:t></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Long-term EBIT of EUR 5.5 m assumed and applied as valuation basis</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Classical due diligence</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Issues of Operations, legal/ taxes, finances</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Financing through equity and debt</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Management participation planned</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Expected exclusivity</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No acquisitions in industrial services area in the last ten years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Total of 6 acquisitions in the broadly defined Industrials and services area</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No financial information available</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r>
              <a:tr h="1404000">
                <a:tc>
                  <a:txBody>
                    <a:bodyPr/>
                    <a:lstStyle/>
                    <a:p>
                      <a:pPr marL="0" marR="0" lvl="0" indent="0" algn="l" defTabSz="762000" rtl="0" eaLnBrk="1" fontAlgn="base" latinLnBrk="0" hangingPunct="1">
                        <a:lnSpc>
                          <a:spcPct val="100000"/>
                        </a:lnSpc>
                        <a:spcBef>
                          <a:spcPts val="0"/>
                        </a:spcBef>
                        <a:spcAft>
                          <a:spcPts val="200"/>
                        </a:spcAft>
                        <a:buClr>
                          <a:schemeClr val="bg1"/>
                        </a:buClr>
                        <a:buSzTx/>
                        <a:buFontTx/>
                        <a:buNone/>
                        <a:tabLst/>
                      </a:pPr>
                      <a:r>
                        <a:rPr kumimoji="0" lang="en-GB" sz="900" b="1" i="0" u="none" strike="noStrike" cap="none" normalizeH="0" baseline="0" dirty="0" smtClean="0">
                          <a:ln>
                            <a:noFill/>
                          </a:ln>
                          <a:solidFill>
                            <a:schemeClr val="tx2"/>
                          </a:solidFill>
                          <a:effectLst/>
                          <a:latin typeface="+mn-lt"/>
                          <a:cs typeface="Arial" pitchFamily="34" charset="0"/>
                        </a:rPr>
                        <a:t>10</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 33.0 </a:t>
                      </a:r>
                    </a:p>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
                      </a:r>
                      <a:br>
                        <a:rPr kumimoji="0" lang="en-GB" sz="900" b="1" i="0" u="none" strike="noStrike" cap="none" normalizeH="0" baseline="0" dirty="0" smtClean="0">
                          <a:ln>
                            <a:noFill/>
                          </a:ln>
                          <a:solidFill>
                            <a:schemeClr val="tx1"/>
                          </a:solidFill>
                          <a:effectLst/>
                          <a:latin typeface="+mn-lt"/>
                          <a:cs typeface="Arial" pitchFamily="34" charset="0"/>
                        </a:rPr>
                      </a:br>
                      <a:endParaRPr kumimoji="0" lang="en-GB" sz="900" b="0" i="0" u="none" strike="noStrike" cap="none" normalizeH="0" baseline="0" dirty="0" smtClean="0">
                        <a:ln>
                          <a:noFill/>
                        </a:ln>
                        <a:solidFill>
                          <a:schemeClr val="tx1"/>
                        </a:solidFill>
                        <a:effectLst/>
                        <a:latin typeface="+mn-lt"/>
                        <a:cs typeface="Arial" pitchFamily="34" charset="0"/>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defRPr/>
                      </a:pPr>
                      <a:r>
                        <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rPr>
                        <a:t></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Basis for valuation is the business plan as per the information package</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Average EBIT from 2010 to 2014 (EUR 5.5 m) assessed with multiple of 6.0x</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Classical due diligence</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Issues of Operations, legal/ taxes, finances</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Financing through equity and mezzanine, so that a balanced equity/debt ratio is conceivable</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Management participation in the NewCo of 10% to 20% planned</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Expected exclusivity, assumption of costs and “structuring fee “</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Total of 12 acquisitions in industrial services area in the last ten years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No financial information available</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r>
              <a:tr h="1224000">
                <a:tc>
                  <a:txBody>
                    <a:bodyPr/>
                    <a:lstStyle/>
                    <a:p>
                      <a:pPr marL="0" marR="0" lvl="0" indent="0" algn="l" defTabSz="762000" rtl="0" eaLnBrk="1" fontAlgn="base" latinLnBrk="0" hangingPunct="1">
                        <a:lnSpc>
                          <a:spcPct val="100000"/>
                        </a:lnSpc>
                        <a:spcBef>
                          <a:spcPts val="0"/>
                        </a:spcBef>
                        <a:spcAft>
                          <a:spcPts val="200"/>
                        </a:spcAft>
                        <a:buClr>
                          <a:schemeClr val="bg1"/>
                        </a:buClr>
                        <a:buSzTx/>
                        <a:buFontTx/>
                        <a:buNone/>
                        <a:tabLst/>
                      </a:pPr>
                      <a:r>
                        <a:rPr kumimoji="0" lang="en-GB" sz="900" b="1" i="0" u="none" strike="noStrike" cap="none" normalizeH="0" baseline="0" dirty="0" smtClean="0">
                          <a:ln>
                            <a:noFill/>
                          </a:ln>
                          <a:solidFill>
                            <a:schemeClr val="tx2"/>
                          </a:solidFill>
                          <a:effectLst/>
                          <a:latin typeface="+mn-lt"/>
                          <a:cs typeface="Arial" pitchFamily="34" charset="0"/>
                        </a:rPr>
                        <a:t>11</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38.5-44.0</a:t>
                      </a:r>
                    </a:p>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
                      </a:r>
                      <a:br>
                        <a:rPr kumimoji="0" lang="en-GB" sz="900" b="1" i="0" u="none" strike="noStrike" cap="none" normalizeH="0" baseline="0" dirty="0" smtClean="0">
                          <a:ln>
                            <a:noFill/>
                          </a:ln>
                          <a:solidFill>
                            <a:schemeClr val="tx1"/>
                          </a:solidFill>
                          <a:effectLst/>
                          <a:latin typeface="+mn-lt"/>
                          <a:cs typeface="Arial" pitchFamily="34" charset="0"/>
                        </a:rPr>
                      </a:br>
                      <a:endParaRPr kumimoji="0" lang="en-GB" sz="900" b="0" i="0" u="none" strike="noStrike" cap="none" normalizeH="0" baseline="0" dirty="0" smtClean="0">
                        <a:ln>
                          <a:noFill/>
                        </a:ln>
                        <a:solidFill>
                          <a:schemeClr val="tx1"/>
                        </a:solidFill>
                        <a:effectLst/>
                        <a:latin typeface="+mn-lt"/>
                        <a:cs typeface="Arial" pitchFamily="34" charset="0"/>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defRPr/>
                      </a:pPr>
                      <a:r>
                        <a:rPr kumimoji="0" lang="en-GB" sz="900" b="0" i="0" u="none" strike="noStrike" cap="none" normalizeH="0" baseline="0" dirty="0" smtClean="0">
                          <a:ln>
                            <a:noFill/>
                          </a:ln>
                          <a:solidFill>
                            <a:schemeClr val="dk1"/>
                          </a:solidFill>
                          <a:effectLst/>
                          <a:latin typeface="+mn-lt"/>
                          <a:cs typeface="Arial" pitchFamily="34" charset="0"/>
                          <a:sym typeface="Wingdings" pitchFamily="2" charset="2"/>
                        </a:rPr>
                        <a:t>n/a</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The EBIT of 2012P (EUR 5.5 m) always used as multiple-valuation basis </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Multiple of 7.0x-8.0x in indicated</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smtClean="0">
                          <a:ln>
                            <a:noFill/>
                          </a:ln>
                          <a:solidFill>
                            <a:schemeClr val="tx1"/>
                          </a:solidFill>
                          <a:effectLst/>
                          <a:latin typeface="+mn-lt"/>
                          <a:ea typeface="+mn-ea"/>
                          <a:cs typeface="Arial" pitchFamily="34" charset="0"/>
                        </a:rPr>
                        <a:t>n/a</a:t>
                      </a:r>
                      <a:endParaRPr kumimoji="0" lang="en-GB" sz="800" b="0" i="0" u="none" strike="noStrike" kern="1200" cap="none" normalizeH="0" baseline="0" dirty="0" smtClean="0">
                        <a:ln>
                          <a:noFill/>
                        </a:ln>
                        <a:solidFill>
                          <a:schemeClr val="tx1"/>
                        </a:solidFill>
                        <a:effectLst/>
                        <a:latin typeface="+mn-lt"/>
                        <a:ea typeface="+mn-ea"/>
                        <a:cs typeface="Arial" pitchFamily="34" charset="0"/>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To date only verbal information in the management board meeting on 20 Feb. 2012</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An indicative offer is planned for 28 March 2012</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Diverse acquisitions in recent times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Level of valuation</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defRPr/>
                      </a:pPr>
                      <a:r>
                        <a:rPr lang="en-GB" sz="800" b="0" kern="1200" noProof="0" dirty="0" smtClean="0">
                          <a:solidFill>
                            <a:schemeClr val="tx1"/>
                          </a:solidFill>
                          <a:latin typeface="+mn-lt"/>
                          <a:ea typeface="+mn-ea"/>
                          <a:cs typeface="Arial" pitchFamily="34" charset="0"/>
                        </a:rPr>
                        <a:t>EV/ Sales: ~0.5x</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defRPr/>
                      </a:pPr>
                      <a:r>
                        <a:rPr lang="en-GB" sz="800" b="0" kern="1200" noProof="0" dirty="0" smtClean="0">
                          <a:solidFill>
                            <a:schemeClr val="tx1"/>
                          </a:solidFill>
                          <a:latin typeface="+mn-lt"/>
                          <a:ea typeface="+mn-ea"/>
                          <a:cs typeface="Arial" pitchFamily="34" charset="0"/>
                        </a:rPr>
                        <a:t>EV/ EBITDA: ~6.2x</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defRPr/>
                      </a:pPr>
                      <a:r>
                        <a:rPr lang="en-GB" sz="800" b="0" kern="1200" noProof="0" dirty="0" smtClean="0">
                          <a:solidFill>
                            <a:schemeClr val="tx1"/>
                          </a:solidFill>
                          <a:latin typeface="+mn-lt"/>
                          <a:ea typeface="+mn-ea"/>
                          <a:cs typeface="Arial" pitchFamily="34" charset="0"/>
                        </a:rPr>
                        <a:t>EV/ EBIT: ~7.8x</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15672987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Evaluation and Recommendation</a:t>
            </a:r>
          </a:p>
        </p:txBody>
      </p:sp>
      <p:sp>
        <p:nvSpPr>
          <p:cNvPr id="4" name="Titel 3"/>
          <p:cNvSpPr>
            <a:spLocks noGrp="1"/>
          </p:cNvSpPr>
          <p:nvPr>
            <p:ph type="title"/>
          </p:nvPr>
        </p:nvSpPr>
        <p:spPr/>
        <p:txBody>
          <a:bodyPr/>
          <a:lstStyle/>
          <a:p>
            <a:r>
              <a:rPr lang="en-GB" dirty="0"/>
              <a:t>Indicative offer analysis – Detailed offer analysis</a:t>
            </a:r>
            <a:endParaRPr lang="en-US" dirty="0"/>
          </a:p>
        </p:txBody>
      </p:sp>
      <p:sp>
        <p:nvSpPr>
          <p:cNvPr id="59" name="Rectangle 16"/>
          <p:cNvSpPr/>
          <p:nvPr/>
        </p:nvSpPr>
        <p:spPr>
          <a:xfrm>
            <a:off x="8192914" y="206048"/>
            <a:ext cx="1224136" cy="236865"/>
          </a:xfrm>
          <a:prstGeom prst="rect">
            <a:avLst/>
          </a:prstGeom>
          <a:solidFill>
            <a:srgbClr val="C6007E"/>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900" b="1" dirty="0">
                <a:solidFill>
                  <a:schemeClr val="bg1"/>
                </a:solidFill>
              </a:rPr>
              <a:t>Alternative</a:t>
            </a:r>
          </a:p>
        </p:txBody>
      </p:sp>
      <p:graphicFrame>
        <p:nvGraphicFramePr>
          <p:cNvPr id="190" name="Tabelle 41"/>
          <p:cNvGraphicFramePr>
            <a:graphicFrameLocks noGrp="1"/>
          </p:cNvGraphicFramePr>
          <p:nvPr>
            <p:extLst/>
          </p:nvPr>
        </p:nvGraphicFramePr>
        <p:xfrm>
          <a:off x="504193" y="1428986"/>
          <a:ext cx="8912857" cy="4572000"/>
        </p:xfrm>
        <a:graphic>
          <a:graphicData uri="http://schemas.openxmlformats.org/drawingml/2006/table">
            <a:tbl>
              <a:tblPr firstRow="1" bandRow="1">
                <a:tableStyleId>{5C22544A-7EE6-4342-B048-85BDC9FD1C3A}</a:tableStyleId>
              </a:tblPr>
              <a:tblGrid>
                <a:gridCol w="462961"/>
                <a:gridCol w="1408316"/>
                <a:gridCol w="1408316"/>
                <a:gridCol w="1408316"/>
                <a:gridCol w="1408316"/>
                <a:gridCol w="1408316"/>
                <a:gridCol w="1408316"/>
              </a:tblGrid>
              <a:tr h="288000">
                <a:tc>
                  <a:txBody>
                    <a:bodyPr/>
                    <a:lstStyle/>
                    <a:p>
                      <a:pPr algn="l"/>
                      <a:r>
                        <a:rPr lang="en-GB" sz="800" noProof="0" dirty="0" smtClean="0"/>
                        <a:t>Bidder</a:t>
                      </a:r>
                      <a:endParaRPr lang="en-GB" sz="800" noProof="0" dirty="0"/>
                    </a:p>
                  </a:txBody>
                  <a:tcPr marL="54000" marR="54000" marT="54000" marB="54000" anchor="ctr">
                    <a:lnL w="9525" cap="flat" cmpd="sng" algn="ctr">
                      <a:solidFill>
                        <a:schemeClr val="tx2"/>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solidFill>
                      <a:schemeClr val="tx2"/>
                    </a:solidFill>
                  </a:tcPr>
                </a:tc>
                <a:tc>
                  <a:txBody>
                    <a:bodyPr/>
                    <a:lstStyle/>
                    <a:p>
                      <a:pPr algn="l"/>
                      <a:r>
                        <a:rPr lang="en-GB" sz="800" noProof="0" dirty="0" smtClean="0"/>
                        <a:t>Indicative purchase price</a:t>
                      </a:r>
                      <a:endParaRPr lang="en-GB" sz="800" noProof="0" dirty="0"/>
                    </a:p>
                  </a:txBody>
                  <a:tcPr marL="54000" marR="54000" marT="54000" marB="540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solidFill>
                      <a:schemeClr val="tx2"/>
                    </a:solidFill>
                  </a:tcPr>
                </a:tc>
                <a:tc>
                  <a:txBody>
                    <a:bodyPr/>
                    <a:lstStyle/>
                    <a:p>
                      <a:pPr algn="l"/>
                      <a:r>
                        <a:rPr lang="en-GB" sz="800" noProof="0" dirty="0" smtClean="0"/>
                        <a:t>Key</a:t>
                      </a:r>
                      <a:r>
                        <a:rPr lang="en-GB" sz="800" baseline="0" noProof="0" dirty="0" smtClean="0"/>
                        <a:t> valuation assumptions</a:t>
                      </a:r>
                      <a:endParaRPr lang="en-GB" sz="800" noProof="0" dirty="0"/>
                    </a:p>
                  </a:txBody>
                  <a:tcPr marL="36000" marR="36000" marT="54000" marB="540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solidFill>
                      <a:schemeClr val="tx2"/>
                    </a:solidFill>
                  </a:tcPr>
                </a:tc>
                <a:tc>
                  <a:txBody>
                    <a:bodyPr/>
                    <a:lstStyle/>
                    <a:p>
                      <a:pPr algn="l"/>
                      <a:r>
                        <a:rPr lang="en-GB" sz="800" noProof="0" dirty="0" smtClean="0"/>
                        <a:t>Strategy</a:t>
                      </a:r>
                      <a:endParaRPr lang="en-GB" sz="800" noProof="0" dirty="0"/>
                    </a:p>
                  </a:txBody>
                  <a:tcPr marL="54000" marR="54000" marT="54000" marB="540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solidFill>
                      <a:schemeClr val="tx2"/>
                    </a:solidFill>
                  </a:tcPr>
                </a:tc>
                <a:tc>
                  <a:txBody>
                    <a:bodyPr/>
                    <a:lstStyle/>
                    <a:p>
                      <a:pPr algn="l"/>
                      <a:r>
                        <a:rPr lang="en-GB" sz="800" noProof="0" dirty="0" smtClean="0"/>
                        <a:t>Financing</a:t>
                      </a:r>
                      <a:endParaRPr lang="en-GB" sz="800" noProof="0" dirty="0"/>
                    </a:p>
                  </a:txBody>
                  <a:tcPr marL="54000" marR="54000" marT="54000" marB="540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solidFill>
                      <a:schemeClr val="tx2"/>
                    </a:solidFill>
                  </a:tcPr>
                </a:tc>
                <a:tc>
                  <a:txBody>
                    <a:bodyPr/>
                    <a:lstStyle/>
                    <a:p>
                      <a:pPr algn="l"/>
                      <a:r>
                        <a:rPr lang="en-GB" sz="800" noProof="0" dirty="0" smtClean="0"/>
                        <a:t>Management</a:t>
                      </a:r>
                      <a:endParaRPr lang="en-GB" sz="800" noProof="0" dirty="0"/>
                    </a:p>
                  </a:txBody>
                  <a:tcPr marL="54000" marR="54000" marT="54000" marB="54000"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solidFill>
                      <a:schemeClr val="tx2"/>
                    </a:solidFill>
                  </a:tcPr>
                </a:tc>
                <a:tc>
                  <a:txBody>
                    <a:bodyPr/>
                    <a:lstStyle/>
                    <a:p>
                      <a:pPr algn="l"/>
                      <a:r>
                        <a:rPr lang="en-GB" sz="800" noProof="0" smtClean="0">
                          <a:solidFill>
                            <a:schemeClr val="bg1"/>
                          </a:solidFill>
                        </a:rPr>
                        <a:t>Next steps/Requirements</a:t>
                      </a:r>
                      <a:endParaRPr lang="en-GB" sz="800" noProof="0" dirty="0">
                        <a:solidFill>
                          <a:schemeClr val="bg1"/>
                        </a:solidFill>
                      </a:endParaRPr>
                    </a:p>
                  </a:txBody>
                  <a:tcPr marL="54000" marR="54000" marT="54000" marB="54000" anchor="ctr">
                    <a:lnL w="9525" cap="flat" cmpd="sng" algn="ctr">
                      <a:solidFill>
                        <a:schemeClr val="bg1"/>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solidFill>
                      <a:schemeClr val="tx2"/>
                    </a:solidFill>
                  </a:tcPr>
                </a:tc>
              </a:tr>
              <a:tr h="1908000">
                <a:tc>
                  <a:txBody>
                    <a:bodyPr/>
                    <a:lstStyle/>
                    <a:p>
                      <a:r>
                        <a:rPr lang="en-GB" sz="800" b="1" noProof="0" dirty="0" smtClean="0">
                          <a:solidFill>
                            <a:schemeClr val="tx2"/>
                          </a:solidFill>
                        </a:rPr>
                        <a:t>PE 1</a:t>
                      </a:r>
                      <a:endParaRPr lang="en-GB" sz="800" b="1" noProof="0" dirty="0">
                        <a:solidFill>
                          <a:schemeClr val="tx2"/>
                        </a:solidFill>
                      </a:endParaRP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solidFill>
                      <a:schemeClr val="bg1"/>
                    </a:solidFill>
                  </a:tcPr>
                </a:tc>
                <a:tc>
                  <a:txBody>
                    <a:bodyPr/>
                    <a:lstStyle/>
                    <a:p>
                      <a:pPr marL="216000" lvl="1" indent="-216000">
                        <a:spcBef>
                          <a:spcPts val="0"/>
                        </a:spcBef>
                        <a:spcAft>
                          <a:spcPts val="400"/>
                        </a:spcAft>
                        <a:buClr>
                          <a:schemeClr val="tx2"/>
                        </a:buClr>
                        <a:buSzPct val="100000"/>
                        <a:buFont typeface="Univers for KPMG Light" panose="020B0403020202020204" pitchFamily="34" charset="0"/>
                        <a:buChar char="—"/>
                        <a:defRPr/>
                      </a:pPr>
                      <a:r>
                        <a:rPr lang="en-GB" sz="800" kern="0" noProof="0" dirty="0" smtClean="0">
                          <a:solidFill>
                            <a:schemeClr val="tx1"/>
                          </a:solidFill>
                        </a:rPr>
                        <a:t>Enterprise</a:t>
                      </a:r>
                      <a:r>
                        <a:rPr lang="en-GB" sz="800" kern="0" baseline="0" noProof="0" dirty="0" smtClean="0">
                          <a:solidFill>
                            <a:schemeClr val="tx1"/>
                          </a:solidFill>
                        </a:rPr>
                        <a:t> Value: </a:t>
                      </a:r>
                      <a:br>
                        <a:rPr lang="en-GB" sz="800" kern="0" baseline="0" noProof="0" dirty="0" smtClean="0">
                          <a:solidFill>
                            <a:schemeClr val="tx1"/>
                          </a:solidFill>
                        </a:rPr>
                      </a:br>
                      <a:r>
                        <a:rPr lang="en-GB" sz="800" kern="0" baseline="0" noProof="0" dirty="0" smtClean="0">
                          <a:solidFill>
                            <a:schemeClr val="tx1"/>
                          </a:solidFill>
                        </a:rPr>
                        <a:t>R</a:t>
                      </a:r>
                      <a:r>
                        <a:rPr lang="en-GB" sz="800" kern="0" noProof="0" dirty="0" smtClean="0">
                          <a:solidFill>
                            <a:schemeClr val="tx1"/>
                          </a:solidFill>
                        </a:rPr>
                        <a:t>400 m</a:t>
                      </a:r>
                      <a:br>
                        <a:rPr lang="en-GB" sz="800" kern="0" noProof="0" dirty="0" smtClean="0">
                          <a:solidFill>
                            <a:schemeClr val="tx1"/>
                          </a:solidFill>
                        </a:rPr>
                      </a:br>
                      <a:endParaRPr lang="en-GB" sz="800" kern="0" baseline="0" noProof="0" dirty="0" smtClean="0">
                        <a:solidFill>
                          <a:schemeClr val="tx1"/>
                        </a:solidFill>
                      </a:endParaRPr>
                    </a:p>
                    <a:p>
                      <a:pPr marL="0" lvl="1" indent="0">
                        <a:spcBef>
                          <a:spcPts val="0"/>
                        </a:spcBef>
                        <a:spcAft>
                          <a:spcPts val="400"/>
                        </a:spcAft>
                        <a:buClr>
                          <a:schemeClr val="tx2"/>
                        </a:buClr>
                        <a:buSzPct val="100000"/>
                        <a:buFont typeface="Univers for KPMG Light" panose="020B0403020202020204" pitchFamily="34" charset="0"/>
                        <a:buNone/>
                        <a:defRPr/>
                      </a:pPr>
                      <a:r>
                        <a:rPr lang="en-GB" sz="800" kern="0" baseline="0" noProof="0" dirty="0" smtClean="0">
                          <a:solidFill>
                            <a:srgbClr val="FF0000"/>
                          </a:solidFill>
                        </a:rPr>
                        <a:t>	</a:t>
                      </a:r>
                      <a:endParaRPr lang="en-GB" sz="800" b="0" kern="0" baseline="0" noProof="0" dirty="0" smtClean="0">
                        <a:solidFill>
                          <a:srgbClr val="FF0000"/>
                        </a:solidFill>
                      </a:endParaRP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baseline="0" noProof="0" dirty="0" smtClean="0">
                          <a:solidFill>
                            <a:schemeClr val="tx1"/>
                          </a:solidFill>
                          <a:latin typeface="+mn-lt"/>
                          <a:ea typeface="+mn-ea"/>
                          <a:cs typeface="+mn-cs"/>
                        </a:rPr>
                        <a:t>Implied EBITDA ‘12 multiple: 4.1x</a:t>
                      </a: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216000" lvl="1" indent="-216000">
                        <a:spcBef>
                          <a:spcPts val="0"/>
                        </a:spcBef>
                        <a:spcAft>
                          <a:spcPts val="400"/>
                        </a:spcAft>
                        <a:buClr>
                          <a:schemeClr val="tx2"/>
                        </a:buClr>
                        <a:buSzPct val="100000"/>
                        <a:buFont typeface="Univers for KPMG Light" panose="020B0403020202020204" pitchFamily="34" charset="0"/>
                        <a:buChar char="—"/>
                        <a:defRPr/>
                      </a:pPr>
                      <a:r>
                        <a:rPr lang="en-GB" sz="800" kern="0" baseline="0" noProof="0" dirty="0" smtClean="0">
                          <a:solidFill>
                            <a:schemeClr val="tx1"/>
                          </a:solidFill>
                          <a:latin typeface="+mn-lt"/>
                          <a:ea typeface="+mn-ea"/>
                          <a:cs typeface="+mn-cs"/>
                        </a:rPr>
                        <a:t>XYZ would represent a stand alone investment</a:t>
                      </a:r>
                    </a:p>
                    <a:p>
                      <a:pPr marL="216000" lvl="1" indent="-216000">
                        <a:spcBef>
                          <a:spcPts val="0"/>
                        </a:spcBef>
                        <a:spcAft>
                          <a:spcPts val="400"/>
                        </a:spcAft>
                        <a:buClr>
                          <a:schemeClr val="tx2"/>
                        </a:buClr>
                        <a:buSzPct val="100000"/>
                        <a:buFont typeface="Univers for KPMG Light" panose="020B0403020202020204" pitchFamily="34" charset="0"/>
                        <a:buChar char="—"/>
                        <a:defRPr/>
                      </a:pPr>
                      <a:r>
                        <a:rPr lang="en-GB" sz="800" kern="0" baseline="0" noProof="0" dirty="0" smtClean="0">
                          <a:solidFill>
                            <a:schemeClr val="tx1"/>
                          </a:solidFill>
                          <a:latin typeface="+mn-lt"/>
                          <a:ea typeface="+mn-ea"/>
                          <a:cs typeface="+mn-cs"/>
                        </a:rPr>
                        <a:t>It is not planned to make any significant changes in management and employee structure</a:t>
                      </a:r>
                    </a:p>
                    <a:p>
                      <a:pPr marL="216000" lvl="1" indent="-216000">
                        <a:spcBef>
                          <a:spcPts val="0"/>
                        </a:spcBef>
                        <a:spcAft>
                          <a:spcPts val="400"/>
                        </a:spcAft>
                        <a:buClr>
                          <a:schemeClr val="tx2"/>
                        </a:buClr>
                        <a:buSzPct val="100000"/>
                        <a:buFont typeface="Univers for KPMG Light" panose="020B0403020202020204" pitchFamily="34" charset="0"/>
                        <a:buChar char="—"/>
                        <a:defRPr/>
                      </a:pPr>
                      <a:endParaRPr lang="en-GB" sz="800" i="1" kern="0" baseline="0" noProof="0" dirty="0" smtClean="0">
                        <a:solidFill>
                          <a:schemeClr val="tx1"/>
                        </a:solidFill>
                        <a:latin typeface="+mn-lt"/>
                        <a:ea typeface="+mn-ea"/>
                        <a:cs typeface="+mn-cs"/>
                      </a:endParaRP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noProof="0" dirty="0" smtClean="0">
                          <a:solidFill>
                            <a:schemeClr val="tx1"/>
                          </a:solidFill>
                        </a:rPr>
                        <a:t>Seek</a:t>
                      </a:r>
                      <a:r>
                        <a:rPr lang="en-GB" sz="800" baseline="0" noProof="0" dirty="0" smtClean="0">
                          <a:solidFill>
                            <a:schemeClr val="tx1"/>
                          </a:solidFill>
                        </a:rPr>
                        <a:t> to fund the transaction using a combination of equity and a modest level of third party bank debt</a:t>
                      </a:r>
                    </a:p>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baseline="0" noProof="0" dirty="0" smtClean="0">
                          <a:solidFill>
                            <a:schemeClr val="tx1"/>
                          </a:solidFill>
                        </a:rPr>
                        <a:t>Propose to implement transaction via new company “NewCo” that will be formed and owned by the funds of PE 1</a:t>
                      </a:r>
                      <a:endParaRPr lang="en-GB" sz="800" noProof="0" dirty="0" smtClean="0">
                        <a:solidFill>
                          <a:schemeClr val="tx1"/>
                        </a:solidFill>
                      </a:endParaRP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noProof="0" dirty="0" smtClean="0">
                          <a:solidFill>
                            <a:schemeClr val="tx1"/>
                          </a:solidFill>
                        </a:rPr>
                        <a:t>It is planned that</a:t>
                      </a:r>
                      <a:r>
                        <a:rPr lang="en-GB" sz="800" baseline="0" noProof="0" dirty="0" smtClean="0">
                          <a:solidFill>
                            <a:schemeClr val="tx1"/>
                          </a:solidFill>
                        </a:rPr>
                        <a:t> </a:t>
                      </a:r>
                      <a:r>
                        <a:rPr lang="en-GB" sz="800" noProof="0" dirty="0" smtClean="0">
                          <a:solidFill>
                            <a:schemeClr val="tx1"/>
                          </a:solidFill>
                        </a:rPr>
                        <a:t>a portion of equity of “NewCo” will be available to</a:t>
                      </a:r>
                      <a:r>
                        <a:rPr lang="en-GB" sz="800" baseline="0" noProof="0" dirty="0" smtClean="0">
                          <a:solidFill>
                            <a:schemeClr val="tx1"/>
                          </a:solidFill>
                        </a:rPr>
                        <a:t> the management team</a:t>
                      </a:r>
                    </a:p>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baseline="0" noProof="0" dirty="0" smtClean="0">
                          <a:solidFill>
                            <a:schemeClr val="tx1"/>
                          </a:solidFill>
                        </a:rPr>
                        <a:t>The structure of equity participation will depend on individual circumstances </a:t>
                      </a:r>
                      <a:endParaRPr lang="en-GB" sz="800" noProof="0" dirty="0" smtClean="0">
                        <a:solidFill>
                          <a:schemeClr val="tx1"/>
                        </a:solidFill>
                      </a:endParaRP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baseline="0" noProof="0" dirty="0" smtClean="0">
                          <a:solidFill>
                            <a:schemeClr val="tx1"/>
                          </a:solidFill>
                        </a:rPr>
                        <a:t>Satisfactory due diligence</a:t>
                      </a:r>
                    </a:p>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baseline="0" noProof="0" dirty="0" smtClean="0">
                          <a:solidFill>
                            <a:schemeClr val="tx1"/>
                          </a:solidFill>
                        </a:rPr>
                        <a:t>Obtaining final investment committee approval</a:t>
                      </a:r>
                    </a:p>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baseline="0" noProof="0" dirty="0" smtClean="0">
                          <a:solidFill>
                            <a:schemeClr val="tx1"/>
                          </a:solidFill>
                        </a:rPr>
                        <a:t>Raising of the requisite debt funding for the transaction (2x EBITDA assumed)</a:t>
                      </a:r>
                    </a:p>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baseline="0" noProof="0" dirty="0" smtClean="0">
                          <a:solidFill>
                            <a:schemeClr val="tx1"/>
                          </a:solidFill>
                        </a:rPr>
                        <a:t>Regulatory approvals</a:t>
                      </a: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r>
              <a:tr h="2376000">
                <a:tc>
                  <a:txBody>
                    <a:bodyPr/>
                    <a:lstStyle/>
                    <a:p>
                      <a:r>
                        <a:rPr lang="en-GB" sz="800" b="1" noProof="0" dirty="0" smtClean="0">
                          <a:solidFill>
                            <a:schemeClr val="tx2"/>
                          </a:solidFill>
                        </a:rPr>
                        <a:t>PE 2</a:t>
                      </a:r>
                      <a:endParaRPr lang="en-GB" sz="800" b="1" noProof="0" dirty="0">
                        <a:solidFill>
                          <a:schemeClr val="tx2"/>
                        </a:solidFill>
                      </a:endParaRP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solidFill>
                      <a:schemeClr val="bg1"/>
                    </a:solidFill>
                  </a:tcPr>
                </a:tc>
                <a:tc>
                  <a:txBody>
                    <a:bodyPr/>
                    <a:lstStyle/>
                    <a:p>
                      <a:pPr marL="216000" lvl="1" indent="-216000">
                        <a:spcBef>
                          <a:spcPts val="0"/>
                        </a:spcBef>
                        <a:spcAft>
                          <a:spcPts val="400"/>
                        </a:spcAft>
                        <a:buClr>
                          <a:schemeClr val="tx2"/>
                        </a:buClr>
                        <a:buSzPct val="100000"/>
                        <a:buFont typeface="Univers for KPMG Light" panose="020B0403020202020204" pitchFamily="34" charset="0"/>
                        <a:buChar char="—"/>
                        <a:defRPr/>
                      </a:pPr>
                      <a:r>
                        <a:rPr lang="en-GB" sz="800" noProof="0" dirty="0" smtClean="0"/>
                        <a:t>Enterprise Value: </a:t>
                      </a:r>
                      <a:br>
                        <a:rPr lang="en-GB" sz="800" noProof="0" dirty="0" smtClean="0"/>
                      </a:br>
                      <a:r>
                        <a:rPr lang="en-GB" sz="800" noProof="0" dirty="0" smtClean="0"/>
                        <a:t>R</a:t>
                      </a:r>
                      <a:r>
                        <a:rPr lang="en-GB" sz="800" kern="0" noProof="0" dirty="0" smtClean="0"/>
                        <a:t>400 m </a:t>
                      </a:r>
                    </a:p>
                    <a:p>
                      <a:pPr marL="216000" lvl="1" indent="-216000">
                        <a:spcBef>
                          <a:spcPts val="0"/>
                        </a:spcBef>
                        <a:spcAft>
                          <a:spcPts val="400"/>
                        </a:spcAft>
                        <a:buClr>
                          <a:schemeClr val="tx2"/>
                        </a:buClr>
                        <a:buSzPct val="100000"/>
                        <a:buFont typeface="Univers for KPMG Light" panose="020B0403020202020204" pitchFamily="34" charset="0"/>
                        <a:buChar char="—"/>
                        <a:defRPr/>
                      </a:pPr>
                      <a:r>
                        <a:rPr lang="en-GB" sz="800" kern="0" baseline="0" noProof="0" dirty="0" smtClean="0"/>
                        <a:t>First tranche R350 m will be paid on acquisition date</a:t>
                      </a:r>
                    </a:p>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baseline="0" noProof="0" dirty="0" smtClean="0"/>
                        <a:t>Second tranche of R50 m will be a deferred payment on terms to be agreed upon</a:t>
                      </a:r>
                      <a:endParaRPr lang="en-GB" sz="800" noProof="0" dirty="0" smtClean="0"/>
                    </a:p>
                    <a:p>
                      <a:pPr marL="216000" lvl="1" indent="-216000">
                        <a:spcBef>
                          <a:spcPts val="0"/>
                        </a:spcBef>
                        <a:spcAft>
                          <a:spcPts val="400"/>
                        </a:spcAft>
                        <a:buClr>
                          <a:schemeClr val="tx2"/>
                        </a:buClr>
                        <a:buSzPct val="100000"/>
                        <a:buFont typeface="Univers for KPMG Light" panose="020B0403020202020204" pitchFamily="34" charset="0"/>
                        <a:buChar char="—"/>
                        <a:defRPr/>
                      </a:pPr>
                      <a:r>
                        <a:rPr lang="en-GB" sz="800" noProof="0" dirty="0" smtClean="0"/>
                        <a:t>	</a:t>
                      </a:r>
                      <a:br>
                        <a:rPr lang="en-GB" sz="800" noProof="0" dirty="0" smtClean="0"/>
                      </a:br>
                      <a:endParaRPr lang="en-GB" sz="800" noProof="0" dirty="0" smtClean="0"/>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noProof="0" dirty="0" smtClean="0">
                          <a:solidFill>
                            <a:schemeClr val="tx1"/>
                          </a:solidFill>
                        </a:rPr>
                        <a:t>Offer includes all operating assets and liabilities;</a:t>
                      </a:r>
                      <a:r>
                        <a:rPr lang="en-GB" sz="800" kern="0" baseline="0" noProof="0" dirty="0" smtClean="0">
                          <a:solidFill>
                            <a:schemeClr val="tx1"/>
                          </a:solidFill>
                        </a:rPr>
                        <a:t> client &amp; supplier information and contracts; tangible and intangible assets</a:t>
                      </a:r>
                    </a:p>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baseline="0" noProof="0" dirty="0" smtClean="0">
                          <a:solidFill>
                            <a:schemeClr val="tx1"/>
                          </a:solidFill>
                        </a:rPr>
                        <a:t>Assumes an appropriate level of working capital, including cash to operate the business - at the date of acquisition at a minimum level of R38.2 m</a:t>
                      </a: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noProof="0" dirty="0" smtClean="0">
                          <a:solidFill>
                            <a:schemeClr val="tx1"/>
                          </a:solidFill>
                        </a:rPr>
                        <a:t>Continue to growth business organically and through acquisitions </a:t>
                      </a:r>
                    </a:p>
                    <a:p>
                      <a:pPr marL="216000" lvl="1" indent="-216000">
                        <a:spcBef>
                          <a:spcPts val="0"/>
                        </a:spcBef>
                        <a:spcAft>
                          <a:spcPts val="400"/>
                        </a:spcAft>
                        <a:buClr>
                          <a:schemeClr val="tx2"/>
                        </a:buClr>
                        <a:buSzPct val="100000"/>
                        <a:buFont typeface="Univers for KPMG Light" panose="020B0403020202020204" pitchFamily="34" charset="0"/>
                        <a:buChar char="—"/>
                        <a:defRPr/>
                      </a:pPr>
                      <a:r>
                        <a:rPr lang="en-GB" sz="800" kern="0" noProof="0" dirty="0" smtClean="0">
                          <a:solidFill>
                            <a:schemeClr val="tx1"/>
                          </a:solidFill>
                        </a:rPr>
                        <a:t>PE 2 with Senior</a:t>
                      </a:r>
                      <a:r>
                        <a:rPr lang="en-GB" sz="800" kern="0" baseline="0" noProof="0" dirty="0" smtClean="0">
                          <a:solidFill>
                            <a:schemeClr val="tx1"/>
                          </a:solidFill>
                        </a:rPr>
                        <a:t> management will formulate a strategy for next 3-5 years</a:t>
                      </a: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216000" lvl="1" indent="-216000">
                        <a:spcBef>
                          <a:spcPts val="0"/>
                        </a:spcBef>
                        <a:spcAft>
                          <a:spcPts val="400"/>
                        </a:spcAft>
                        <a:buClr>
                          <a:schemeClr val="tx2"/>
                        </a:buClr>
                        <a:buSzPct val="100000"/>
                        <a:buFont typeface="Univers for KPMG Light" panose="020B0403020202020204" pitchFamily="34" charset="0"/>
                        <a:buChar char="—"/>
                        <a:defRPr/>
                      </a:pPr>
                      <a:r>
                        <a:rPr lang="en-GB" sz="800" kern="0" noProof="0" dirty="0" smtClean="0">
                          <a:solidFill>
                            <a:schemeClr val="tx1"/>
                          </a:solidFill>
                        </a:rPr>
                        <a:t>The acquisition price will be funded by a combination of debt and equity funding,</a:t>
                      </a:r>
                      <a:r>
                        <a:rPr lang="en-GB" sz="800" kern="0" baseline="0" noProof="0" dirty="0" smtClean="0">
                          <a:solidFill>
                            <a:schemeClr val="tx1"/>
                          </a:solidFill>
                        </a:rPr>
                        <a:t> with a structure defined in phase 2 of the transaction</a:t>
                      </a:r>
                    </a:p>
                    <a:p>
                      <a:pPr marL="216000" lvl="1" indent="-216000">
                        <a:spcBef>
                          <a:spcPts val="0"/>
                        </a:spcBef>
                        <a:spcAft>
                          <a:spcPts val="400"/>
                        </a:spcAft>
                        <a:buClr>
                          <a:schemeClr val="tx2"/>
                        </a:buClr>
                        <a:buSzPct val="100000"/>
                        <a:buFont typeface="Univers for KPMG Light" panose="020B0403020202020204" pitchFamily="34" charset="0"/>
                        <a:buChar char="—"/>
                        <a:defRPr/>
                      </a:pPr>
                      <a:r>
                        <a:rPr lang="en-GB" sz="800" kern="0" baseline="0" noProof="0" dirty="0" smtClean="0">
                          <a:solidFill>
                            <a:schemeClr val="tx1"/>
                          </a:solidFill>
                        </a:rPr>
                        <a:t>The debt portion planned to be not more than 2x EBITDA (2012)</a:t>
                      </a: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noProof="0" dirty="0" smtClean="0">
                          <a:solidFill>
                            <a:schemeClr val="tx1"/>
                          </a:solidFill>
                          <a:latin typeface="+mn-lt"/>
                          <a:ea typeface="+mn-ea"/>
                          <a:cs typeface="+mn-cs"/>
                        </a:rPr>
                        <a:t>Equity investment by management</a:t>
                      </a: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baseline="0" noProof="0" dirty="0" smtClean="0">
                          <a:solidFill>
                            <a:schemeClr val="tx1"/>
                          </a:solidFill>
                        </a:rPr>
                        <a:t>Satisfactory due diligence</a:t>
                      </a:r>
                    </a:p>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baseline="0" noProof="0" dirty="0" smtClean="0">
                          <a:solidFill>
                            <a:schemeClr val="tx1"/>
                          </a:solidFill>
                        </a:rPr>
                        <a:t>Approval of the entire transaction by all relevant regulatory bodies</a:t>
                      </a:r>
                    </a:p>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baseline="0" noProof="0" dirty="0" smtClean="0">
                          <a:solidFill>
                            <a:schemeClr val="tx1"/>
                          </a:solidFill>
                        </a:rPr>
                        <a:t>Satisfactory employment term and parameters of Key Senior Management Team </a:t>
                      </a:r>
                    </a:p>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r>
                        <a:rPr lang="en-GB" sz="800" kern="0" baseline="0" noProof="0" dirty="0" smtClean="0">
                          <a:solidFill>
                            <a:schemeClr val="tx1"/>
                          </a:solidFill>
                        </a:rPr>
                        <a:t>Investment Committee approval</a:t>
                      </a:r>
                      <a:br>
                        <a:rPr lang="en-GB" sz="800" kern="0" baseline="0" noProof="0" dirty="0" smtClean="0">
                          <a:solidFill>
                            <a:schemeClr val="tx1"/>
                          </a:solidFill>
                        </a:rPr>
                      </a:br>
                      <a:endParaRPr lang="en-GB" sz="800" kern="0" baseline="0" noProof="0" dirty="0" smtClean="0">
                        <a:solidFill>
                          <a:schemeClr val="tx1"/>
                        </a:solidFill>
                      </a:endParaRPr>
                    </a:p>
                    <a:p>
                      <a:pPr marL="216000" marR="0" lvl="1" indent="-216000" algn="l" defTabSz="914400" rtl="0" eaLnBrk="1" fontAlgn="auto" latinLnBrk="0" hangingPunct="1">
                        <a:lnSpc>
                          <a:spcPct val="100000"/>
                        </a:lnSpc>
                        <a:spcBef>
                          <a:spcPts val="0"/>
                        </a:spcBef>
                        <a:spcAft>
                          <a:spcPts val="400"/>
                        </a:spcAft>
                        <a:buClr>
                          <a:schemeClr val="tx2"/>
                        </a:buClr>
                        <a:buSzPct val="100000"/>
                        <a:buFont typeface="Univers for KPMG Light" panose="020B0403020202020204" pitchFamily="34" charset="0"/>
                        <a:buChar char="—"/>
                        <a:tabLst/>
                        <a:defRPr/>
                      </a:pPr>
                      <a:endParaRPr lang="en-GB" sz="800" kern="0" baseline="0" noProof="0" dirty="0" smtClean="0">
                        <a:solidFill>
                          <a:schemeClr val="tx1"/>
                        </a:solidFill>
                      </a:endParaRPr>
                    </a:p>
                  </a:txBody>
                  <a:tcPr marL="54000" marR="54000" marT="54000" marB="54000">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4932384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platzhalter 20"/>
          <p:cNvSpPr>
            <a:spLocks noGrp="1"/>
          </p:cNvSpPr>
          <p:nvPr>
            <p:ph type="body" sz="quarter" idx="11"/>
          </p:nvPr>
        </p:nvSpPr>
        <p:spPr/>
        <p:txBody>
          <a:bodyPr/>
          <a:lstStyle/>
          <a:p>
            <a:r>
              <a:rPr lang="en-US" dirty="0"/>
              <a:t>Project XYZ – Evaluation of the indicative </a:t>
            </a:r>
            <a:r>
              <a:rPr lang="en-US" dirty="0" smtClean="0"/>
              <a:t>offers</a:t>
            </a:r>
            <a:endParaRPr lang="en-US" dirty="0"/>
          </a:p>
        </p:txBody>
      </p:sp>
      <p:sp>
        <p:nvSpPr>
          <p:cNvPr id="4" name="Titel 3"/>
          <p:cNvSpPr>
            <a:spLocks noGrp="1"/>
          </p:cNvSpPr>
          <p:nvPr>
            <p:ph type="title"/>
          </p:nvPr>
        </p:nvSpPr>
        <p:spPr/>
        <p:txBody>
          <a:bodyPr/>
          <a:lstStyle/>
          <a:p>
            <a:r>
              <a:rPr lang="en-US" dirty="0" smtClean="0"/>
              <a:t>Agenda</a:t>
            </a:r>
            <a:endParaRPr lang="en-US" dirty="0"/>
          </a:p>
        </p:txBody>
      </p:sp>
      <p:graphicFrame>
        <p:nvGraphicFramePr>
          <p:cNvPr id="6" name="Table 2"/>
          <p:cNvGraphicFramePr>
            <a:graphicFrameLocks noGrp="1"/>
          </p:cNvGraphicFramePr>
          <p:nvPr>
            <p:extLst>
              <p:ext uri="{D42A27DB-BD31-4B8C-83A1-F6EECF244321}">
                <p14:modId xmlns:p14="http://schemas.microsoft.com/office/powerpoint/2010/main" val="1921671719"/>
              </p:ext>
            </p:extLst>
          </p:nvPr>
        </p:nvGraphicFramePr>
        <p:xfrm>
          <a:off x="2247900" y="1426659"/>
          <a:ext cx="5554448" cy="781200"/>
        </p:xfrm>
        <a:graphic>
          <a:graphicData uri="http://schemas.openxmlformats.org/drawingml/2006/table">
            <a:tbl>
              <a:tblPr firstRow="1" bandRow="1">
                <a:tableStyleId>{5C22544A-7EE6-4342-B048-85BDC9FD1C3A}</a:tableStyleId>
              </a:tblPr>
              <a:tblGrid>
                <a:gridCol w="200025"/>
                <a:gridCol w="4842452"/>
                <a:gridCol w="511971"/>
              </a:tblGrid>
              <a:tr h="0">
                <a:tc>
                  <a:txBody>
                    <a:bodyPr/>
                    <a:lstStyle/>
                    <a:p>
                      <a:endParaRPr lang="en-GB" sz="1000" dirty="0">
                        <a:solidFill>
                          <a:schemeClr val="tx2"/>
                        </a:solidFill>
                      </a:endParaRPr>
                    </a:p>
                  </a:txBody>
                  <a:tcPr marL="54000" marR="54000" marT="54000" marB="54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endParaRPr lang="en-GB" sz="1000" dirty="0">
                        <a:solidFill>
                          <a:schemeClr val="tx2"/>
                        </a:solidFill>
                      </a:endParaRPr>
                    </a:p>
                  </a:txBody>
                  <a:tcPr marL="54000" marR="54000" marT="54000" marB="54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r"/>
                      <a:r>
                        <a:rPr lang="en-GB" sz="1000" dirty="0" smtClean="0">
                          <a:solidFill>
                            <a:schemeClr val="tx2"/>
                          </a:solidFill>
                        </a:rPr>
                        <a:t>Page</a:t>
                      </a:r>
                      <a:endParaRPr lang="en-GB" sz="1000" dirty="0">
                        <a:solidFill>
                          <a:schemeClr val="tx2"/>
                        </a:solidFill>
                      </a:endParaRPr>
                    </a:p>
                  </a:txBody>
                  <a:tcPr marL="54000" marR="54000" marT="54000" marB="54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r>
              <a:tr h="0">
                <a:tc>
                  <a:txBody>
                    <a:bodyPr/>
                    <a:lstStyle/>
                    <a:p>
                      <a:r>
                        <a:rPr lang="en-GB" sz="1000" b="0" dirty="0" smtClean="0">
                          <a:solidFill>
                            <a:schemeClr val="tx2"/>
                          </a:solidFill>
                        </a:rPr>
                        <a:t>1</a:t>
                      </a:r>
                      <a:endParaRPr lang="en-GB" sz="1000" b="0" dirty="0">
                        <a:solidFill>
                          <a:schemeClr val="tx2"/>
                        </a:solidFill>
                      </a:endParaRPr>
                    </a:p>
                  </a:txBody>
                  <a:tcPr marL="54000" marR="54000" marT="54000" marB="54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GB" sz="1000" b="0" dirty="0" smtClean="0">
                          <a:solidFill>
                            <a:schemeClr val="tx2"/>
                          </a:solidFill>
                        </a:rPr>
                        <a:t>Evaluation and recommendation</a:t>
                      </a:r>
                      <a:endParaRPr lang="en-GB" sz="1000" b="0" dirty="0">
                        <a:solidFill>
                          <a:schemeClr val="tx2"/>
                        </a:solidFill>
                      </a:endParaRPr>
                    </a:p>
                  </a:txBody>
                  <a:tcPr marL="54000" marR="54000" marT="54000" marB="54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r"/>
                      <a:r>
                        <a:rPr lang="en-GB" sz="1000" b="0" dirty="0" smtClean="0">
                          <a:solidFill>
                            <a:schemeClr val="tx2"/>
                          </a:solidFill>
                        </a:rPr>
                        <a:t>4</a:t>
                      </a:r>
                      <a:endParaRPr lang="en-GB" sz="1000" b="0" dirty="0">
                        <a:solidFill>
                          <a:schemeClr val="tx2"/>
                        </a:solidFill>
                      </a:endParaRPr>
                    </a:p>
                  </a:txBody>
                  <a:tcPr marL="54000" marR="54000" marT="54000" marB="54000">
                    <a:lnL w="12700" cmpd="sng">
                      <a:noFill/>
                    </a:lnL>
                    <a:lnR w="12700" cmpd="sng">
                      <a:noFill/>
                    </a:lnR>
                    <a:lnT w="38100" cmpd="sng">
                      <a:noFill/>
                    </a:lnT>
                    <a:lnB w="12700" cmpd="sng">
                      <a:noFill/>
                    </a:lnB>
                    <a:lnTlToBr w="12700" cmpd="sng">
                      <a:noFill/>
                      <a:prstDash val="solid"/>
                    </a:lnTlToBr>
                    <a:lnBlToTr w="12700" cmpd="sng">
                      <a:noFill/>
                      <a:prstDash val="solid"/>
                    </a:lnBlToTr>
                    <a:noFill/>
                  </a:tcPr>
                </a:tc>
              </a:tr>
              <a:tr h="0">
                <a:tc>
                  <a:txBody>
                    <a:bodyPr/>
                    <a:lstStyle/>
                    <a:p>
                      <a:r>
                        <a:rPr lang="en-GB" sz="1000" b="1" dirty="0" smtClean="0">
                          <a:solidFill>
                            <a:schemeClr val="bg1"/>
                          </a:solidFill>
                        </a:rPr>
                        <a:t>2</a:t>
                      </a:r>
                    </a:p>
                  </a:txBody>
                  <a:tcPr marL="54000" marR="54000" marT="54000" marB="54000">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r>
                        <a:rPr lang="en-GB" sz="1000" b="1" dirty="0" smtClean="0">
                          <a:solidFill>
                            <a:schemeClr val="bg1"/>
                          </a:solidFill>
                        </a:rPr>
                        <a:t>Further process</a:t>
                      </a:r>
                    </a:p>
                  </a:txBody>
                  <a:tcPr marL="54000" marR="54000" marT="54000" marB="54000">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r"/>
                      <a:r>
                        <a:rPr lang="en-GB" sz="1000" b="1" dirty="0" smtClean="0">
                          <a:solidFill>
                            <a:schemeClr val="bg1"/>
                          </a:solidFill>
                        </a:rPr>
                        <a:t>13</a:t>
                      </a:r>
                      <a:endParaRPr lang="en-GB" sz="1000" b="1" dirty="0">
                        <a:solidFill>
                          <a:schemeClr val="bg1"/>
                        </a:solidFill>
                      </a:endParaRPr>
                    </a:p>
                  </a:txBody>
                  <a:tcPr marL="54000" marR="54000" marT="54000" marB="54000">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r>
            </a:tbl>
          </a:graphicData>
        </a:graphic>
      </p:graphicFrame>
    </p:spTree>
    <p:extLst>
      <p:ext uri="{BB962C8B-B14F-4D97-AF65-F5344CB8AC3E}">
        <p14:creationId xmlns:p14="http://schemas.microsoft.com/office/powerpoint/2010/main" val="10442855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Further Process</a:t>
            </a:r>
            <a:endParaRPr lang="en-US" dirty="0"/>
          </a:p>
        </p:txBody>
      </p:sp>
      <p:sp>
        <p:nvSpPr>
          <p:cNvPr id="4" name="Titel 3"/>
          <p:cNvSpPr>
            <a:spLocks noGrp="1"/>
          </p:cNvSpPr>
          <p:nvPr>
            <p:ph type="title"/>
          </p:nvPr>
        </p:nvSpPr>
        <p:spPr/>
        <p:txBody>
          <a:bodyPr/>
          <a:lstStyle/>
          <a:p>
            <a:r>
              <a:rPr lang="en-US" dirty="0" smtClean="0"/>
              <a:t>Proposal for method</a:t>
            </a:r>
            <a:endParaRPr lang="en-US" dirty="0"/>
          </a:p>
        </p:txBody>
      </p:sp>
      <p:sp>
        <p:nvSpPr>
          <p:cNvPr id="34" name="Rectangle 3"/>
          <p:cNvSpPr>
            <a:spLocks noChangeAspect="1" noChangeArrowheads="1"/>
          </p:cNvSpPr>
          <p:nvPr/>
        </p:nvSpPr>
        <p:spPr bwMode="auto">
          <a:xfrm>
            <a:off x="495300" y="1429305"/>
            <a:ext cx="228304" cy="238344"/>
          </a:xfrm>
          <a:prstGeom prst="rect">
            <a:avLst/>
          </a:prstGeom>
          <a:solidFill>
            <a:schemeClr val="accent4"/>
          </a:solidFill>
          <a:ln w="6350" algn="ctr">
            <a:noFill/>
            <a:miter lim="800000"/>
            <a:headEnd/>
            <a:tailEnd/>
          </a:ln>
          <a:effectLst/>
        </p:spPr>
        <p:txBody>
          <a:bodyPr wrap="none" lIns="0" tIns="0" rIns="0" bIns="0" anchor="ctr"/>
          <a:lstStyle/>
          <a:p>
            <a:pPr algn="ctr"/>
            <a:r>
              <a:rPr lang="en-GB" sz="900" b="1" dirty="0" smtClean="0">
                <a:solidFill>
                  <a:schemeClr val="bg1"/>
                </a:solidFill>
              </a:rPr>
              <a:t>1</a:t>
            </a:r>
            <a:endParaRPr lang="en-GB" sz="900" b="1" dirty="0">
              <a:solidFill>
                <a:schemeClr val="bg1"/>
              </a:solidFill>
            </a:endParaRPr>
          </a:p>
        </p:txBody>
      </p:sp>
      <p:sp>
        <p:nvSpPr>
          <p:cNvPr id="35" name="Rectangle 3"/>
          <p:cNvSpPr>
            <a:spLocks noChangeAspect="1" noChangeArrowheads="1"/>
          </p:cNvSpPr>
          <p:nvPr/>
        </p:nvSpPr>
        <p:spPr bwMode="auto">
          <a:xfrm>
            <a:off x="495300" y="3789561"/>
            <a:ext cx="228304" cy="238344"/>
          </a:xfrm>
          <a:prstGeom prst="rect">
            <a:avLst/>
          </a:prstGeom>
          <a:solidFill>
            <a:schemeClr val="accent4"/>
          </a:solidFill>
          <a:ln w="6350" algn="ctr">
            <a:noFill/>
            <a:miter lim="800000"/>
            <a:headEnd/>
            <a:tailEnd/>
          </a:ln>
          <a:effectLst/>
        </p:spPr>
        <p:txBody>
          <a:bodyPr wrap="none" lIns="0" tIns="0" rIns="0" bIns="0" anchor="ctr"/>
          <a:lstStyle/>
          <a:p>
            <a:pPr algn="ctr"/>
            <a:r>
              <a:rPr lang="en-GB" sz="900" b="1" smtClean="0">
                <a:solidFill>
                  <a:schemeClr val="bg1"/>
                </a:solidFill>
              </a:rPr>
              <a:t>2</a:t>
            </a:r>
            <a:endParaRPr lang="en-GB" sz="900" b="1" dirty="0">
              <a:solidFill>
                <a:schemeClr val="bg1"/>
              </a:solidFill>
            </a:endParaRPr>
          </a:p>
        </p:txBody>
      </p:sp>
      <p:sp>
        <p:nvSpPr>
          <p:cNvPr id="50" name="Rectangle 3"/>
          <p:cNvSpPr>
            <a:spLocks noChangeAspect="1" noChangeArrowheads="1"/>
          </p:cNvSpPr>
          <p:nvPr/>
        </p:nvSpPr>
        <p:spPr bwMode="auto">
          <a:xfrm>
            <a:off x="495300" y="4967727"/>
            <a:ext cx="228304" cy="238344"/>
          </a:xfrm>
          <a:prstGeom prst="rect">
            <a:avLst/>
          </a:prstGeom>
          <a:solidFill>
            <a:schemeClr val="accent4"/>
          </a:solidFill>
          <a:ln w="6350" algn="ctr">
            <a:noFill/>
            <a:miter lim="800000"/>
            <a:headEnd/>
            <a:tailEnd/>
          </a:ln>
          <a:effectLst/>
        </p:spPr>
        <p:txBody>
          <a:bodyPr wrap="none" lIns="0" tIns="0" rIns="0" bIns="0" anchor="ctr"/>
          <a:lstStyle/>
          <a:p>
            <a:pPr algn="ctr"/>
            <a:r>
              <a:rPr lang="en-GB" sz="900" b="1" smtClean="0">
                <a:solidFill>
                  <a:schemeClr val="bg1"/>
                </a:solidFill>
              </a:rPr>
              <a:t>3</a:t>
            </a:r>
            <a:endParaRPr lang="en-GB" sz="900" b="1" dirty="0">
              <a:solidFill>
                <a:schemeClr val="bg1"/>
              </a:solidFill>
            </a:endParaRPr>
          </a:p>
        </p:txBody>
      </p:sp>
      <p:sp>
        <p:nvSpPr>
          <p:cNvPr id="51" name="TextBox 11"/>
          <p:cNvSpPr txBox="1"/>
          <p:nvPr/>
        </p:nvSpPr>
        <p:spPr>
          <a:xfrm>
            <a:off x="788698" y="1468618"/>
            <a:ext cx="3878896" cy="138499"/>
          </a:xfrm>
          <a:prstGeom prst="rect">
            <a:avLst/>
          </a:prstGeom>
          <a:noFill/>
        </p:spPr>
        <p:txBody>
          <a:bodyPr wrap="square" lIns="0" tIns="0" rIns="0" bIns="0" rtlCol="0">
            <a:spAutoFit/>
          </a:bodyPr>
          <a:lstStyle/>
          <a:p>
            <a:r>
              <a:rPr lang="en-GB" sz="900" b="1" dirty="0" smtClean="0">
                <a:solidFill>
                  <a:srgbClr val="00338D"/>
                </a:solidFill>
                <a:cs typeface="Arial" pitchFamily="34" charset="0"/>
              </a:rPr>
              <a:t>Stipulation of a short list with various priorities</a:t>
            </a:r>
          </a:p>
        </p:txBody>
      </p:sp>
      <p:graphicFrame>
        <p:nvGraphicFramePr>
          <p:cNvPr id="52" name="Group 3"/>
          <p:cNvGraphicFramePr>
            <a:graphicFrameLocks/>
          </p:cNvGraphicFramePr>
          <p:nvPr>
            <p:extLst>
              <p:ext uri="{D42A27DB-BD31-4B8C-83A1-F6EECF244321}">
                <p14:modId xmlns:p14="http://schemas.microsoft.com/office/powerpoint/2010/main" val="1966751610"/>
              </p:ext>
            </p:extLst>
          </p:nvPr>
        </p:nvGraphicFramePr>
        <p:xfrm>
          <a:off x="995804" y="1830086"/>
          <a:ext cx="8421246" cy="1852386"/>
        </p:xfrm>
        <a:graphic>
          <a:graphicData uri="http://schemas.openxmlformats.org/drawingml/2006/table">
            <a:tbl>
              <a:tblPr/>
              <a:tblGrid>
                <a:gridCol w="1782074"/>
                <a:gridCol w="1782074"/>
                <a:gridCol w="4857098"/>
              </a:tblGrid>
              <a:tr h="252000">
                <a:tc>
                  <a:txBody>
                    <a:bodyPr/>
                    <a:lstStyle/>
                    <a:p>
                      <a:pPr marL="0" marR="0" lvl="0" indent="0" algn="l" defTabSz="762000" rtl="0" eaLnBrk="1" fontAlgn="base" latinLnBrk="0" hangingPunct="1">
                        <a:lnSpc>
                          <a:spcPct val="100000"/>
                        </a:lnSpc>
                        <a:spcBef>
                          <a:spcPct val="40000"/>
                        </a:spcBef>
                        <a:spcAft>
                          <a:spcPct val="0"/>
                        </a:spcAft>
                        <a:buClrTx/>
                        <a:buSzTx/>
                        <a:buFontTx/>
                        <a:buNone/>
                        <a:tabLst/>
                      </a:pPr>
                      <a:r>
                        <a:rPr kumimoji="0" lang="en-GB" sz="900" b="1" i="0" u="none" strike="noStrike" cap="none" normalizeH="0" baseline="0" noProof="0" dirty="0" smtClean="0">
                          <a:ln>
                            <a:noFill/>
                          </a:ln>
                          <a:solidFill>
                            <a:schemeClr val="bg1"/>
                          </a:solidFill>
                          <a:effectLst/>
                          <a:latin typeface="Arial"/>
                          <a:cs typeface="Arial" pitchFamily="34" charset="0"/>
                        </a:rPr>
                        <a:t>Bidder</a:t>
                      </a:r>
                    </a:p>
                  </a:txBody>
                  <a:tcPr marL="54000" marR="54000" marT="54000" marB="540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ct val="40000"/>
                        </a:spcBef>
                        <a:spcAft>
                          <a:spcPct val="0"/>
                        </a:spcAft>
                        <a:buClrTx/>
                        <a:buSzTx/>
                        <a:buFontTx/>
                        <a:buNone/>
                        <a:tabLst/>
                      </a:pPr>
                      <a:r>
                        <a:rPr kumimoji="0" lang="en-GB" sz="900" b="1" i="0" u="none" strike="noStrike" cap="none" normalizeH="0" baseline="0" noProof="0" dirty="0" smtClean="0">
                          <a:ln>
                            <a:noFill/>
                          </a:ln>
                          <a:solidFill>
                            <a:schemeClr val="bg1"/>
                          </a:solidFill>
                          <a:effectLst/>
                          <a:latin typeface="Arial"/>
                          <a:cs typeface="Arial" pitchFamily="34" charset="0"/>
                        </a:rPr>
                        <a:t>Object of transaction</a:t>
                      </a:r>
                    </a:p>
                  </a:txBody>
                  <a:tcPr marL="90000" marR="90000" marT="54000" marB="540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ct val="40000"/>
                        </a:spcBef>
                        <a:spcAft>
                          <a:spcPct val="0"/>
                        </a:spcAft>
                        <a:buClrTx/>
                        <a:buSzTx/>
                        <a:buFontTx/>
                        <a:buNone/>
                        <a:tabLst/>
                      </a:pPr>
                      <a:r>
                        <a:rPr kumimoji="0" lang="en-GB" sz="900" b="1" i="0" u="none" strike="noStrike" cap="none" normalizeH="0" baseline="0" noProof="0" dirty="0" smtClean="0">
                          <a:ln>
                            <a:noFill/>
                          </a:ln>
                          <a:solidFill>
                            <a:schemeClr val="bg1"/>
                          </a:solidFill>
                          <a:effectLst/>
                          <a:latin typeface="Arial" pitchFamily="34" charset="0"/>
                          <a:cs typeface="Arial" pitchFamily="34" charset="0"/>
                        </a:rPr>
                        <a:t>Comment</a:t>
                      </a:r>
                    </a:p>
                  </a:txBody>
                  <a:tcPr marL="90000" marR="90000" marT="54000" marB="540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chemeClr val="tx2"/>
                    </a:solidFill>
                  </a:tcPr>
                </a:tc>
              </a:tr>
              <a:tr h="1600386">
                <a:tc>
                  <a:txBody>
                    <a:bodyPr/>
                    <a:lstStyle/>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Co 1</a:t>
                      </a: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Co 2</a:t>
                      </a: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Co 3</a:t>
                      </a:r>
                      <a:br>
                        <a:rPr lang="en-GB" sz="900" kern="1200" noProof="0" dirty="0" smtClean="0">
                          <a:solidFill>
                            <a:srgbClr val="000000"/>
                          </a:solidFill>
                          <a:latin typeface="+mn-lt"/>
                          <a:ea typeface="+mn-ea"/>
                          <a:cs typeface="Arial" pitchFamily="34" charset="0"/>
                        </a:rPr>
                      </a:br>
                      <a:r>
                        <a:rPr lang="en-GB" sz="900" kern="1200" noProof="0" dirty="0" smtClean="0">
                          <a:solidFill>
                            <a:srgbClr val="000000"/>
                          </a:solidFill>
                          <a:latin typeface="+mn-lt"/>
                          <a:ea typeface="+mn-ea"/>
                          <a:cs typeface="Arial" pitchFamily="34" charset="0"/>
                        </a:rPr>
                        <a:t/>
                      </a:r>
                      <a:br>
                        <a:rPr lang="en-GB" sz="900" kern="1200" noProof="0" dirty="0" smtClean="0">
                          <a:solidFill>
                            <a:srgbClr val="000000"/>
                          </a:solidFill>
                          <a:latin typeface="+mn-lt"/>
                          <a:ea typeface="+mn-ea"/>
                          <a:cs typeface="Arial" pitchFamily="34" charset="0"/>
                        </a:rPr>
                      </a:br>
                      <a:endParaRPr lang="en-GB" sz="900" kern="1200" noProof="0" dirty="0" smtClean="0">
                        <a:solidFill>
                          <a:srgbClr val="000000"/>
                        </a:solidFill>
                        <a:latin typeface="+mn-lt"/>
                        <a:ea typeface="+mn-ea"/>
                        <a:cs typeface="Arial" pitchFamily="34" charset="0"/>
                      </a:endParaRP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Co 4</a:t>
                      </a: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Co 5</a:t>
                      </a: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Co 6</a:t>
                      </a:r>
                    </a:p>
                  </a:txBody>
                  <a:tcPr marL="54000" marR="54000" marT="54000" marB="540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Target Group</a:t>
                      </a: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Target division 1</a:t>
                      </a: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Target 2</a:t>
                      </a:r>
                      <a:br>
                        <a:rPr lang="en-GB" sz="900" kern="1200" noProof="0" dirty="0" smtClean="0">
                          <a:solidFill>
                            <a:srgbClr val="000000"/>
                          </a:solidFill>
                          <a:latin typeface="+mn-lt"/>
                          <a:ea typeface="+mn-ea"/>
                          <a:cs typeface="Arial" pitchFamily="34" charset="0"/>
                        </a:rPr>
                      </a:br>
                      <a:r>
                        <a:rPr lang="en-GB" sz="900" kern="1200" noProof="0" dirty="0" smtClean="0">
                          <a:solidFill>
                            <a:srgbClr val="000000"/>
                          </a:solidFill>
                          <a:latin typeface="+mn-lt"/>
                          <a:ea typeface="+mn-ea"/>
                          <a:cs typeface="Arial" pitchFamily="34" charset="0"/>
                        </a:rPr>
                        <a:t/>
                      </a:r>
                      <a:br>
                        <a:rPr lang="en-GB" sz="900" kern="1200" noProof="0" dirty="0" smtClean="0">
                          <a:solidFill>
                            <a:srgbClr val="000000"/>
                          </a:solidFill>
                          <a:latin typeface="+mn-lt"/>
                          <a:ea typeface="+mn-ea"/>
                          <a:cs typeface="Arial" pitchFamily="34" charset="0"/>
                        </a:rPr>
                      </a:br>
                      <a:endParaRPr lang="en-GB" sz="900" kern="1200" noProof="0" dirty="0" smtClean="0">
                        <a:solidFill>
                          <a:srgbClr val="000000"/>
                        </a:solidFill>
                        <a:latin typeface="+mn-lt"/>
                        <a:ea typeface="+mn-ea"/>
                        <a:cs typeface="Arial" pitchFamily="34" charset="0"/>
                      </a:endParaRP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Target division 1</a:t>
                      </a: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Target Group</a:t>
                      </a: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Target division 1</a:t>
                      </a:r>
                    </a:p>
                  </a:txBody>
                  <a:tcPr marL="90000" marR="90000" marT="54000" marB="540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Initial talks with </a:t>
                      </a:r>
                      <a:r>
                        <a:rPr lang="en-GB" sz="900" kern="1200" dirty="0" smtClean="0">
                          <a:solidFill>
                            <a:srgbClr val="000000"/>
                          </a:solidFill>
                          <a:latin typeface="+mn-lt"/>
                          <a:ea typeface="+mn-ea"/>
                          <a:cs typeface="Arial" pitchFamily="34" charset="0"/>
                        </a:rPr>
                        <a:t>[company]</a:t>
                      </a:r>
                      <a:r>
                        <a:rPr lang="en-GB" sz="900" kern="1200" noProof="0" dirty="0" smtClean="0">
                          <a:solidFill>
                            <a:srgbClr val="000000"/>
                          </a:solidFill>
                          <a:latin typeface="+mn-lt"/>
                          <a:ea typeface="+mn-ea"/>
                          <a:cs typeface="Arial" pitchFamily="34" charset="0"/>
                        </a:rPr>
                        <a:t> already; very interested in Target</a:t>
                      </a: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Prepared for quick deal on the basis of an exclusive closing</a:t>
                      </a: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Offer announced for 28 March 2012; waiting on feedback from </a:t>
                      </a:r>
                      <a:r>
                        <a:rPr lang="en-GB" sz="900" kern="1200" dirty="0" smtClean="0">
                          <a:solidFill>
                            <a:srgbClr val="000000"/>
                          </a:solidFill>
                          <a:latin typeface="+mn-lt"/>
                          <a:ea typeface="+mn-ea"/>
                          <a:cs typeface="Arial" pitchFamily="34" charset="0"/>
                        </a:rPr>
                        <a:t>[company] </a:t>
                      </a:r>
                      <a:r>
                        <a:rPr lang="en-GB" sz="900" kern="1200" noProof="0" dirty="0" smtClean="0">
                          <a:solidFill>
                            <a:srgbClr val="000000"/>
                          </a:solidFill>
                          <a:latin typeface="+mn-lt"/>
                          <a:ea typeface="+mn-ea"/>
                          <a:cs typeface="Arial" pitchFamily="34" charset="0"/>
                        </a:rPr>
                        <a:t>(supplier) and </a:t>
                      </a:r>
                      <a:r>
                        <a:rPr lang="en-GB" sz="900" kern="1200" dirty="0" smtClean="0">
                          <a:solidFill>
                            <a:srgbClr val="000000"/>
                          </a:solidFill>
                          <a:latin typeface="+mn-lt"/>
                          <a:ea typeface="+mn-ea"/>
                          <a:cs typeface="Arial" pitchFamily="34" charset="0"/>
                        </a:rPr>
                        <a:t>[company] </a:t>
                      </a:r>
                      <a:r>
                        <a:rPr lang="en-GB" sz="900" kern="1200" noProof="0" dirty="0" smtClean="0">
                          <a:solidFill>
                            <a:srgbClr val="000000"/>
                          </a:solidFill>
                          <a:latin typeface="+mn-lt"/>
                          <a:ea typeface="+mn-ea"/>
                          <a:cs typeface="Arial" pitchFamily="34" charset="0"/>
                        </a:rPr>
                        <a:t>(competitor), which might function as back-up</a:t>
                      </a:r>
                      <a:br>
                        <a:rPr lang="en-GB" sz="900" kern="1200" noProof="0" dirty="0" smtClean="0">
                          <a:solidFill>
                            <a:srgbClr val="000000"/>
                          </a:solidFill>
                          <a:latin typeface="+mn-lt"/>
                          <a:ea typeface="+mn-ea"/>
                          <a:cs typeface="Arial" pitchFamily="34" charset="0"/>
                        </a:rPr>
                      </a:br>
                      <a:endParaRPr lang="en-GB" sz="900" kern="1200" noProof="0" dirty="0" smtClean="0">
                        <a:solidFill>
                          <a:srgbClr val="000000"/>
                        </a:solidFill>
                        <a:latin typeface="+mn-lt"/>
                        <a:ea typeface="+mn-ea"/>
                        <a:cs typeface="Arial" pitchFamily="34" charset="0"/>
                      </a:endParaRP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Back-up for </a:t>
                      </a:r>
                      <a:r>
                        <a:rPr lang="en-GB" sz="900" kern="1200" dirty="0" smtClean="0">
                          <a:solidFill>
                            <a:srgbClr val="000000"/>
                          </a:solidFill>
                          <a:latin typeface="+mn-lt"/>
                          <a:ea typeface="+mn-ea"/>
                          <a:cs typeface="Arial" pitchFamily="34" charset="0"/>
                        </a:rPr>
                        <a:t>[company]</a:t>
                      </a:r>
                      <a:endParaRPr lang="en-GB" sz="900" kern="1200" noProof="0" dirty="0" smtClean="0">
                        <a:solidFill>
                          <a:srgbClr val="000000"/>
                        </a:solidFill>
                        <a:latin typeface="+mn-lt"/>
                        <a:ea typeface="+mn-ea"/>
                        <a:cs typeface="Arial" pitchFamily="34" charset="0"/>
                      </a:endParaRP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Back-up for </a:t>
                      </a:r>
                      <a:r>
                        <a:rPr lang="en-GB" sz="900" kern="1200" dirty="0" smtClean="0">
                          <a:solidFill>
                            <a:srgbClr val="000000"/>
                          </a:solidFill>
                          <a:latin typeface="+mn-lt"/>
                          <a:ea typeface="+mn-ea"/>
                          <a:cs typeface="Arial" pitchFamily="34" charset="0"/>
                        </a:rPr>
                        <a:t>[company]</a:t>
                      </a:r>
                      <a:r>
                        <a:rPr lang="en-GB" sz="900" kern="1200" noProof="0" dirty="0" smtClean="0">
                          <a:solidFill>
                            <a:srgbClr val="000000"/>
                          </a:solidFill>
                          <a:latin typeface="+mn-lt"/>
                          <a:ea typeface="+mn-ea"/>
                          <a:cs typeface="Arial" pitchFamily="34" charset="0"/>
                        </a:rPr>
                        <a:t> (note: offer not currently competitive)</a:t>
                      </a:r>
                    </a:p>
                    <a:p>
                      <a:pPr marL="216000" marR="0" lvl="2" indent="-216000" algn="l" defTabSz="914400" rtl="0" eaLnBrk="1" fontAlgn="auto" latinLnBrk="0" hangingPunct="1">
                        <a:lnSpc>
                          <a:spcPct val="100000"/>
                        </a:lnSpc>
                        <a:spcBef>
                          <a:spcPts val="600"/>
                        </a:spcBef>
                        <a:spcAft>
                          <a:spcPts val="0"/>
                        </a:spcAft>
                        <a:buClr>
                          <a:schemeClr val="tx2"/>
                        </a:buClr>
                        <a:buSzTx/>
                        <a:buFont typeface="Univers for KPMG Light" panose="020B0403020202020204" pitchFamily="34" charset="0"/>
                        <a:buChar char="—"/>
                        <a:tabLst/>
                        <a:defRPr/>
                      </a:pPr>
                      <a:r>
                        <a:rPr lang="en-GB" sz="900" kern="1200" noProof="0" dirty="0" smtClean="0">
                          <a:solidFill>
                            <a:srgbClr val="000000"/>
                          </a:solidFill>
                          <a:latin typeface="+mn-lt"/>
                          <a:ea typeface="+mn-ea"/>
                          <a:cs typeface="Arial" pitchFamily="34" charset="0"/>
                        </a:rPr>
                        <a:t>Additional back-up </a:t>
                      </a:r>
                      <a:r>
                        <a:rPr lang="en-GB" sz="900" kern="1200" dirty="0" smtClean="0">
                          <a:solidFill>
                            <a:srgbClr val="000000"/>
                          </a:solidFill>
                          <a:latin typeface="+mn-lt"/>
                          <a:ea typeface="+mn-ea"/>
                          <a:cs typeface="Arial" pitchFamily="34" charset="0"/>
                        </a:rPr>
                        <a:t>[company]</a:t>
                      </a:r>
                      <a:endParaRPr lang="en-GB" sz="900" kern="1200" noProof="0" dirty="0" smtClean="0">
                        <a:solidFill>
                          <a:srgbClr val="000000"/>
                        </a:solidFill>
                        <a:latin typeface="+mn-lt"/>
                        <a:ea typeface="+mn-ea"/>
                        <a:cs typeface="Arial" pitchFamily="34" charset="0"/>
                      </a:endParaRPr>
                    </a:p>
                  </a:txBody>
                  <a:tcPr marL="90000" marR="90000" marT="54000" marB="540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r>
            </a:tbl>
          </a:graphicData>
        </a:graphic>
      </p:graphicFrame>
      <p:sp>
        <p:nvSpPr>
          <p:cNvPr id="53" name="Rectangle 21"/>
          <p:cNvSpPr/>
          <p:nvPr/>
        </p:nvSpPr>
        <p:spPr>
          <a:xfrm>
            <a:off x="771438" y="3786783"/>
            <a:ext cx="8200764" cy="1092607"/>
          </a:xfrm>
          <a:prstGeom prst="rect">
            <a:avLst/>
          </a:prstGeom>
        </p:spPr>
        <p:txBody>
          <a:bodyPr wrap="square">
            <a:spAutoFit/>
          </a:bodyPr>
          <a:lstStyle/>
          <a:p>
            <a:pPr marL="269875" indent="-269875" defTabSz="762000">
              <a:spcBef>
                <a:spcPct val="40000"/>
              </a:spcBef>
            </a:pPr>
            <a:r>
              <a:rPr lang="en-GB" sz="900" b="1" dirty="0" smtClean="0">
                <a:solidFill>
                  <a:srgbClr val="00338D"/>
                </a:solidFill>
                <a:cs typeface="Arial" pitchFamily="34" charset="0"/>
              </a:rPr>
              <a:t>Development of a final implementation plan for separate sale of Target and Target 2</a:t>
            </a:r>
            <a:endParaRPr lang="en-GB" sz="900" dirty="0" smtClean="0">
              <a:solidFill>
                <a:schemeClr val="accent4"/>
              </a:solidFill>
              <a:cs typeface="Arial" pitchFamily="34" charset="0"/>
            </a:endParaRPr>
          </a:p>
          <a:p>
            <a:pPr marL="216000" lvl="2" indent="-216000" fontAlgn="auto">
              <a:spcBef>
                <a:spcPts val="600"/>
              </a:spcBef>
              <a:spcAft>
                <a:spcPts val="0"/>
              </a:spcAft>
              <a:buClr>
                <a:schemeClr val="tx2"/>
              </a:buClr>
              <a:buFont typeface="Univers for KPMG Light" panose="020B0403020202020204" pitchFamily="34" charset="0"/>
              <a:buChar char="—"/>
              <a:defRPr/>
            </a:pPr>
            <a:r>
              <a:rPr lang="en-GB" sz="900" dirty="0" smtClean="0">
                <a:solidFill>
                  <a:srgbClr val="000000"/>
                </a:solidFill>
                <a:cs typeface="Arial" pitchFamily="34" charset="0"/>
              </a:rPr>
              <a:t>Handling of the profit and loss sharing agreements (annulment/ carve-out to NewCo)</a:t>
            </a:r>
          </a:p>
          <a:p>
            <a:pPr marL="216000" lvl="2" indent="-216000" fontAlgn="auto">
              <a:spcBef>
                <a:spcPts val="600"/>
              </a:spcBef>
              <a:spcAft>
                <a:spcPts val="0"/>
              </a:spcAft>
              <a:buClr>
                <a:schemeClr val="tx2"/>
              </a:buClr>
              <a:buFont typeface="Univers for KPMG Light" panose="020B0403020202020204" pitchFamily="34" charset="0"/>
              <a:buChar char="—"/>
              <a:defRPr/>
            </a:pPr>
            <a:r>
              <a:rPr lang="en-GB" sz="900" dirty="0" smtClean="0">
                <a:solidFill>
                  <a:srgbClr val="000000"/>
                </a:solidFill>
                <a:cs typeface="Arial" pitchFamily="34" charset="0"/>
              </a:rPr>
              <a:t>If necessary compilation of interim financial statements for short fiscal year for 31 March 2012/ 30 April 2012</a:t>
            </a:r>
          </a:p>
          <a:p>
            <a:pPr marL="216000" lvl="2" indent="-216000" fontAlgn="auto">
              <a:spcBef>
                <a:spcPts val="600"/>
              </a:spcBef>
              <a:spcAft>
                <a:spcPts val="0"/>
              </a:spcAft>
              <a:buClr>
                <a:schemeClr val="tx2"/>
              </a:buClr>
              <a:buFont typeface="Univers for KPMG Light" panose="020B0403020202020204" pitchFamily="34" charset="0"/>
              <a:buChar char="—"/>
              <a:defRPr/>
            </a:pPr>
            <a:r>
              <a:rPr lang="en-GB" sz="900" dirty="0" smtClean="0">
                <a:solidFill>
                  <a:srgbClr val="000000"/>
                </a:solidFill>
                <a:cs typeface="Arial" pitchFamily="34" charset="0"/>
              </a:rPr>
              <a:t>Clarification of the legal (especially liability) and fiscal (especially tax group and taxation of divestment income) issues</a:t>
            </a:r>
          </a:p>
          <a:p>
            <a:pPr marL="216000" lvl="2" indent="-216000" fontAlgn="auto">
              <a:spcBef>
                <a:spcPts val="600"/>
              </a:spcBef>
              <a:spcAft>
                <a:spcPts val="0"/>
              </a:spcAft>
              <a:buClr>
                <a:schemeClr val="tx2"/>
              </a:buClr>
              <a:buFont typeface="Univers for KPMG Light" panose="020B0403020202020204" pitchFamily="34" charset="0"/>
              <a:buChar char="—"/>
              <a:defRPr/>
            </a:pPr>
            <a:r>
              <a:rPr lang="en-GB" sz="900" dirty="0" smtClean="0">
                <a:solidFill>
                  <a:srgbClr val="000000"/>
                </a:solidFill>
                <a:cs typeface="Arial" pitchFamily="34" charset="0"/>
              </a:rPr>
              <a:t>Adaptation of the legal sales documentation</a:t>
            </a:r>
          </a:p>
        </p:txBody>
      </p:sp>
      <p:sp>
        <p:nvSpPr>
          <p:cNvPr id="54" name="Rectangle 22"/>
          <p:cNvSpPr/>
          <p:nvPr/>
        </p:nvSpPr>
        <p:spPr>
          <a:xfrm>
            <a:off x="771438" y="4964949"/>
            <a:ext cx="8200764" cy="1092607"/>
          </a:xfrm>
          <a:prstGeom prst="rect">
            <a:avLst/>
          </a:prstGeom>
        </p:spPr>
        <p:txBody>
          <a:bodyPr wrap="square">
            <a:spAutoFit/>
          </a:bodyPr>
          <a:lstStyle/>
          <a:p>
            <a:r>
              <a:rPr lang="en-GB" sz="900" b="1" dirty="0" smtClean="0">
                <a:solidFill>
                  <a:srgbClr val="00338D"/>
                </a:solidFill>
                <a:cs typeface="Arial" pitchFamily="34" charset="0"/>
              </a:rPr>
              <a:t>Performance of the due diligence</a:t>
            </a:r>
          </a:p>
          <a:p>
            <a:pPr marL="216000" lvl="2" indent="-216000">
              <a:spcBef>
                <a:spcPts val="600"/>
              </a:spcBef>
              <a:buClr>
                <a:schemeClr val="tx2"/>
              </a:buClr>
              <a:buFont typeface="Univers for KPMG Light" panose="020B0403020202020204" pitchFamily="34" charset="0"/>
              <a:buChar char="—"/>
              <a:defRPr/>
            </a:pPr>
            <a:r>
              <a:rPr lang="en-GB" sz="900" dirty="0">
                <a:solidFill>
                  <a:srgbClr val="000000"/>
                </a:solidFill>
                <a:cs typeface="Arial" pitchFamily="34" charset="0"/>
              </a:rPr>
              <a:t>Data room and Q&amp;A</a:t>
            </a:r>
          </a:p>
          <a:p>
            <a:pPr marL="216000" lvl="2" indent="-216000">
              <a:spcBef>
                <a:spcPts val="600"/>
              </a:spcBef>
              <a:buClr>
                <a:schemeClr val="tx2"/>
              </a:buClr>
              <a:buFont typeface="Univers for KPMG Light" panose="020B0403020202020204" pitchFamily="34" charset="0"/>
              <a:buChar char="—"/>
              <a:defRPr/>
            </a:pPr>
            <a:r>
              <a:rPr lang="en-GB" sz="900" dirty="0">
                <a:solidFill>
                  <a:srgbClr val="000000"/>
                </a:solidFill>
                <a:cs typeface="Arial" pitchFamily="34" charset="0"/>
              </a:rPr>
              <a:t>Management presentation and expert sessions (for both individual companies as well as for Target Group)</a:t>
            </a:r>
          </a:p>
          <a:p>
            <a:pPr marL="216000" lvl="2" indent="-216000">
              <a:spcBef>
                <a:spcPts val="600"/>
              </a:spcBef>
              <a:buClr>
                <a:schemeClr val="tx2"/>
              </a:buClr>
              <a:buFont typeface="Univers for KPMG Light" panose="020B0403020202020204" pitchFamily="34" charset="0"/>
              <a:buChar char="—"/>
              <a:defRPr/>
            </a:pPr>
            <a:r>
              <a:rPr lang="en-GB" sz="900" dirty="0">
                <a:solidFill>
                  <a:srgbClr val="000000"/>
                </a:solidFill>
                <a:cs typeface="Arial" pitchFamily="34" charset="0"/>
              </a:rPr>
              <a:t>Contract for purchase of shares</a:t>
            </a:r>
          </a:p>
          <a:p>
            <a:pPr marL="216000" lvl="2" indent="-216000">
              <a:spcBef>
                <a:spcPts val="600"/>
              </a:spcBef>
              <a:buClr>
                <a:schemeClr val="tx2"/>
              </a:buClr>
              <a:buFont typeface="Univers for KPMG Light" panose="020B0403020202020204" pitchFamily="34" charset="0"/>
              <a:buChar char="—"/>
              <a:defRPr/>
            </a:pPr>
            <a:r>
              <a:rPr lang="en-GB" sz="900" dirty="0">
                <a:solidFill>
                  <a:srgbClr val="000000"/>
                </a:solidFill>
                <a:cs typeface="Arial" pitchFamily="34" charset="0"/>
              </a:rPr>
              <a:t>Obtain binding offers by end of April/ beginning of May</a:t>
            </a:r>
          </a:p>
        </p:txBody>
      </p:sp>
      <p:sp>
        <p:nvSpPr>
          <p:cNvPr id="55" name="Rectangle 12"/>
          <p:cNvSpPr/>
          <p:nvPr/>
        </p:nvSpPr>
        <p:spPr>
          <a:xfrm>
            <a:off x="952656" y="2128878"/>
            <a:ext cx="8464394" cy="759746"/>
          </a:xfrm>
          <a:prstGeom prst="rect">
            <a:avLst/>
          </a:prstGeom>
          <a:noFill/>
          <a:ln w="9525">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00"/>
          </a:p>
        </p:txBody>
      </p:sp>
      <p:sp>
        <p:nvSpPr>
          <p:cNvPr id="56" name="Rectangle 13"/>
          <p:cNvSpPr/>
          <p:nvPr/>
        </p:nvSpPr>
        <p:spPr>
          <a:xfrm>
            <a:off x="952656" y="3032525"/>
            <a:ext cx="8464394" cy="610027"/>
          </a:xfrm>
          <a:prstGeom prst="rect">
            <a:avLst/>
          </a:prstGeom>
          <a:noFill/>
          <a:ln w="9525">
            <a:solidFill>
              <a:schemeClr val="accent3"/>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00"/>
          </a:p>
        </p:txBody>
      </p:sp>
      <p:sp>
        <p:nvSpPr>
          <p:cNvPr id="57" name="Rectangle 14"/>
          <p:cNvSpPr/>
          <p:nvPr/>
        </p:nvSpPr>
        <p:spPr>
          <a:xfrm rot="16200000">
            <a:off x="499835" y="2425672"/>
            <a:ext cx="761067" cy="164839"/>
          </a:xfrm>
          <a:prstGeom prst="rect">
            <a:avLst/>
          </a:prstGeom>
          <a:solidFill>
            <a:schemeClr val="accent1"/>
          </a:solid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b="1" dirty="0" smtClean="0"/>
              <a:t>Prio I</a:t>
            </a:r>
            <a:endParaRPr lang="en-GB" sz="900" b="1" dirty="0"/>
          </a:p>
        </p:txBody>
      </p:sp>
      <p:sp>
        <p:nvSpPr>
          <p:cNvPr id="58" name="Rectangle 15"/>
          <p:cNvSpPr/>
          <p:nvPr/>
        </p:nvSpPr>
        <p:spPr>
          <a:xfrm rot="16200000">
            <a:off x="573770" y="3256704"/>
            <a:ext cx="614042" cy="165684"/>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GB" sz="900" b="1" dirty="0" smtClean="0"/>
              <a:t>Prio II</a:t>
            </a:r>
            <a:endParaRPr lang="en-GB" sz="900" b="1" dirty="0"/>
          </a:p>
        </p:txBody>
      </p:sp>
      <p:cxnSp>
        <p:nvCxnSpPr>
          <p:cNvPr id="5" name="Gerader Verbinder 4"/>
          <p:cNvCxnSpPr/>
          <p:nvPr/>
        </p:nvCxnSpPr>
        <p:spPr>
          <a:xfrm flipV="1">
            <a:off x="797949" y="2964824"/>
            <a:ext cx="8619101"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60" name="Rectangle 16"/>
          <p:cNvSpPr/>
          <p:nvPr/>
        </p:nvSpPr>
        <p:spPr>
          <a:xfrm>
            <a:off x="8192914" y="206048"/>
            <a:ext cx="1224136" cy="236865"/>
          </a:xfrm>
          <a:prstGeom prst="rect">
            <a:avLst/>
          </a:prstGeom>
          <a:solidFill>
            <a:srgbClr val="C6007E"/>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900" b="1" dirty="0" smtClean="0">
                <a:solidFill>
                  <a:schemeClr val="bg1"/>
                </a:solidFill>
              </a:rPr>
              <a:t>Alternative</a:t>
            </a:r>
            <a:endParaRPr lang="de-DE" sz="900" b="1" dirty="0">
              <a:solidFill>
                <a:schemeClr val="bg1"/>
              </a:solidFill>
            </a:endParaRPr>
          </a:p>
        </p:txBody>
      </p:sp>
    </p:spTree>
    <p:extLst>
      <p:ext uri="{BB962C8B-B14F-4D97-AF65-F5344CB8AC3E}">
        <p14:creationId xmlns:p14="http://schemas.microsoft.com/office/powerpoint/2010/main" val="4580027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Further Process</a:t>
            </a:r>
            <a:endParaRPr lang="en-US" dirty="0"/>
          </a:p>
        </p:txBody>
      </p:sp>
      <p:sp>
        <p:nvSpPr>
          <p:cNvPr id="4" name="Titel 3"/>
          <p:cNvSpPr>
            <a:spLocks noGrp="1"/>
          </p:cNvSpPr>
          <p:nvPr>
            <p:ph type="title"/>
          </p:nvPr>
        </p:nvSpPr>
        <p:spPr/>
        <p:txBody>
          <a:bodyPr/>
          <a:lstStyle/>
          <a:p>
            <a:r>
              <a:rPr lang="en-GB" dirty="0"/>
              <a:t>Possible timeline</a:t>
            </a:r>
            <a:endParaRPr lang="en-US" dirty="0"/>
          </a:p>
        </p:txBody>
      </p:sp>
      <p:sp>
        <p:nvSpPr>
          <p:cNvPr id="17" name="Textplatzhalter 1"/>
          <p:cNvSpPr>
            <a:spLocks noGrp="1"/>
          </p:cNvSpPr>
          <p:nvPr>
            <p:ph type="body" sz="quarter" idx="10"/>
          </p:nvPr>
        </p:nvSpPr>
        <p:spPr>
          <a:xfrm>
            <a:off x="488950" y="1422400"/>
            <a:ext cx="8928100" cy="266020"/>
          </a:xfrm>
        </p:spPr>
        <p:txBody>
          <a:bodyPr/>
          <a:lstStyle/>
          <a:p>
            <a:pPr defTabSz="762000" eaLnBrk="0" hangingPunct="0"/>
            <a:r>
              <a:rPr lang="en-GB" dirty="0">
                <a:solidFill>
                  <a:srgbClr val="00338D"/>
                </a:solidFill>
                <a:cs typeface="Arial" pitchFamily="34" charset="0"/>
              </a:rPr>
              <a:t>The continuing period of the due diligence should be progressive and made depending on the priorities of the interest groups</a:t>
            </a:r>
          </a:p>
        </p:txBody>
      </p:sp>
      <p:sp>
        <p:nvSpPr>
          <p:cNvPr id="18" name="Rechteck 90"/>
          <p:cNvSpPr/>
          <p:nvPr/>
        </p:nvSpPr>
        <p:spPr>
          <a:xfrm>
            <a:off x="1685387" y="2570126"/>
            <a:ext cx="3711178" cy="19332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anchor="ctr"/>
          <a:lstStyle/>
          <a:p>
            <a:pPr algn="ctr">
              <a:defRPr/>
            </a:pPr>
            <a:r>
              <a:rPr lang="en-GB" sz="900" dirty="0">
                <a:solidFill>
                  <a:schemeClr val="bg1"/>
                </a:solidFill>
              </a:rPr>
              <a:t>D</a:t>
            </a:r>
            <a:r>
              <a:rPr lang="en-GB" sz="900" dirty="0" smtClean="0">
                <a:solidFill>
                  <a:schemeClr val="bg1"/>
                </a:solidFill>
              </a:rPr>
              <a:t>ue diligence/ Q&amp;A</a:t>
            </a:r>
            <a:endParaRPr lang="en-GB" sz="900" dirty="0">
              <a:solidFill>
                <a:schemeClr val="bg1"/>
              </a:solidFill>
            </a:endParaRPr>
          </a:p>
        </p:txBody>
      </p:sp>
      <p:sp>
        <p:nvSpPr>
          <p:cNvPr id="19" name="Rectangle 28"/>
          <p:cNvSpPr>
            <a:spLocks noChangeArrowheads="1"/>
          </p:cNvSpPr>
          <p:nvPr/>
        </p:nvSpPr>
        <p:spPr bwMode="auto">
          <a:xfrm>
            <a:off x="5473767" y="3255872"/>
            <a:ext cx="2421790" cy="171096"/>
          </a:xfrm>
          <a:prstGeom prst="rect">
            <a:avLst/>
          </a:prstGeom>
          <a:solidFill>
            <a:schemeClr val="bg1"/>
          </a:solidFill>
          <a:ln w="9525">
            <a:noFill/>
            <a:miter lim="800000"/>
            <a:headEnd/>
            <a:tailEnd/>
          </a:ln>
        </p:spPr>
        <p:txBody>
          <a:bodyPr wrap="square" lIns="180000" tIns="18000" rIns="0" bIns="18000" anchor="ctr">
            <a:spAutoFit/>
          </a:bodyPr>
          <a:lstStyle/>
          <a:p>
            <a:pPr>
              <a:defRPr/>
            </a:pPr>
            <a:r>
              <a:rPr lang="en-GB" sz="900" b="1" dirty="0" smtClean="0">
                <a:solidFill>
                  <a:srgbClr val="00338D"/>
                </a:solidFill>
                <a:latin typeface="+mn-lt"/>
                <a:cs typeface="Arial" pitchFamily="34" charset="0"/>
              </a:rPr>
              <a:t>Obtain binding offers (26.4.)</a:t>
            </a:r>
            <a:endParaRPr lang="en-GB" sz="900" b="1" dirty="0">
              <a:solidFill>
                <a:srgbClr val="00338D"/>
              </a:solidFill>
              <a:latin typeface="+mn-lt"/>
              <a:cs typeface="Arial" pitchFamily="34" charset="0"/>
            </a:endParaRPr>
          </a:p>
        </p:txBody>
      </p:sp>
      <p:sp>
        <p:nvSpPr>
          <p:cNvPr id="20" name="AutoShape 27"/>
          <p:cNvSpPr>
            <a:spLocks noChangeArrowheads="1"/>
          </p:cNvSpPr>
          <p:nvPr/>
        </p:nvSpPr>
        <p:spPr bwMode="auto">
          <a:xfrm>
            <a:off x="5456750" y="3278341"/>
            <a:ext cx="117651" cy="134215"/>
          </a:xfrm>
          <a:prstGeom prst="diamond">
            <a:avLst/>
          </a:prstGeom>
          <a:solidFill>
            <a:schemeClr val="tx2"/>
          </a:solidFill>
          <a:ln w="9525" algn="ctr">
            <a:noFill/>
            <a:miter lim="800000"/>
            <a:headEnd/>
            <a:tailEnd/>
          </a:ln>
        </p:spPr>
        <p:txBody>
          <a:bodyPr wrap="none" anchor="ctr"/>
          <a:lstStyle/>
          <a:p>
            <a:pPr algn="ctr">
              <a:defRPr/>
            </a:pPr>
            <a:endParaRPr lang="en-GB" sz="1050" b="1">
              <a:latin typeface="+mn-lt"/>
              <a:cs typeface="Arial" pitchFamily="34" charset="0"/>
            </a:endParaRPr>
          </a:p>
        </p:txBody>
      </p:sp>
      <p:sp>
        <p:nvSpPr>
          <p:cNvPr id="21" name="Rechteck 90"/>
          <p:cNvSpPr/>
          <p:nvPr/>
        </p:nvSpPr>
        <p:spPr>
          <a:xfrm>
            <a:off x="4073301" y="2831098"/>
            <a:ext cx="862056" cy="5750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anchor="ctr"/>
          <a:lstStyle/>
          <a:p>
            <a:pPr algn="ctr">
              <a:defRPr/>
            </a:pPr>
            <a:r>
              <a:rPr lang="en-GB" sz="900" dirty="0" smtClean="0">
                <a:solidFill>
                  <a:schemeClr val="bg1"/>
                </a:solidFill>
              </a:rPr>
              <a:t>MPs, if needed SPA session and expert sessions</a:t>
            </a:r>
            <a:endParaRPr lang="en-GB" sz="900" dirty="0">
              <a:solidFill>
                <a:schemeClr val="bg1"/>
              </a:solidFill>
            </a:endParaRPr>
          </a:p>
        </p:txBody>
      </p:sp>
      <p:sp>
        <p:nvSpPr>
          <p:cNvPr id="22" name="Rechteck 90"/>
          <p:cNvSpPr/>
          <p:nvPr/>
        </p:nvSpPr>
        <p:spPr>
          <a:xfrm>
            <a:off x="5899930" y="3481182"/>
            <a:ext cx="865826" cy="335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anchor="ctr"/>
          <a:lstStyle/>
          <a:p>
            <a:pPr algn="ctr">
              <a:defRPr/>
            </a:pPr>
            <a:r>
              <a:rPr lang="en-GB" sz="900" dirty="0" smtClean="0">
                <a:solidFill>
                  <a:schemeClr val="bg1"/>
                </a:solidFill>
              </a:rPr>
              <a:t>Selection of preferred bidder</a:t>
            </a:r>
            <a:endParaRPr lang="en-GB" sz="900" dirty="0">
              <a:solidFill>
                <a:schemeClr val="bg1"/>
              </a:solidFill>
            </a:endParaRPr>
          </a:p>
        </p:txBody>
      </p:sp>
      <p:sp>
        <p:nvSpPr>
          <p:cNvPr id="23" name="Rechteck 90"/>
          <p:cNvSpPr/>
          <p:nvPr/>
        </p:nvSpPr>
        <p:spPr>
          <a:xfrm>
            <a:off x="6783457" y="3866428"/>
            <a:ext cx="1734808" cy="34001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anchor="ctr"/>
          <a:lstStyle/>
          <a:p>
            <a:pPr algn="ctr">
              <a:defRPr/>
            </a:pPr>
            <a:r>
              <a:rPr lang="en-GB" sz="900" dirty="0" smtClean="0">
                <a:solidFill>
                  <a:schemeClr val="bg1"/>
                </a:solidFill>
              </a:rPr>
              <a:t>Negotiations and confirmatory DD, if needed</a:t>
            </a:r>
            <a:endParaRPr lang="en-GB" sz="900" dirty="0">
              <a:solidFill>
                <a:schemeClr val="bg1"/>
              </a:solidFill>
            </a:endParaRPr>
          </a:p>
        </p:txBody>
      </p:sp>
      <p:sp>
        <p:nvSpPr>
          <p:cNvPr id="24" name="Rectangle 28"/>
          <p:cNvSpPr>
            <a:spLocks noChangeArrowheads="1"/>
          </p:cNvSpPr>
          <p:nvPr/>
        </p:nvSpPr>
        <p:spPr bwMode="auto">
          <a:xfrm>
            <a:off x="8573855" y="4108063"/>
            <a:ext cx="843195" cy="306621"/>
          </a:xfrm>
          <a:prstGeom prst="rect">
            <a:avLst/>
          </a:prstGeom>
          <a:solidFill>
            <a:schemeClr val="bg1"/>
          </a:solidFill>
          <a:ln w="9525">
            <a:noFill/>
            <a:miter lim="800000"/>
            <a:headEnd/>
            <a:tailEnd/>
          </a:ln>
        </p:spPr>
        <p:txBody>
          <a:bodyPr wrap="square" lIns="180000" tIns="18000" rIns="0" bIns="18000" anchor="ctr">
            <a:spAutoFit/>
          </a:bodyPr>
          <a:lstStyle/>
          <a:p>
            <a:pPr>
              <a:defRPr/>
            </a:pPr>
            <a:r>
              <a:rPr lang="en-GB" sz="900" b="1" dirty="0" smtClean="0">
                <a:solidFill>
                  <a:srgbClr val="00338D"/>
                </a:solidFill>
                <a:latin typeface="+mn-lt"/>
                <a:cs typeface="Arial" pitchFamily="34" charset="0"/>
              </a:rPr>
              <a:t>Signing (CW 21)</a:t>
            </a:r>
            <a:endParaRPr lang="en-GB" sz="900" b="1" dirty="0">
              <a:solidFill>
                <a:srgbClr val="00338D"/>
              </a:solidFill>
              <a:latin typeface="+mn-lt"/>
              <a:cs typeface="Arial" pitchFamily="34" charset="0"/>
            </a:endParaRPr>
          </a:p>
        </p:txBody>
      </p:sp>
      <p:sp>
        <p:nvSpPr>
          <p:cNvPr id="25" name="AutoShape 27"/>
          <p:cNvSpPr>
            <a:spLocks noChangeArrowheads="1"/>
          </p:cNvSpPr>
          <p:nvPr/>
        </p:nvSpPr>
        <p:spPr bwMode="auto">
          <a:xfrm>
            <a:off x="8530674" y="4216474"/>
            <a:ext cx="117651" cy="134215"/>
          </a:xfrm>
          <a:prstGeom prst="diamond">
            <a:avLst/>
          </a:prstGeom>
          <a:solidFill>
            <a:schemeClr val="tx2"/>
          </a:solidFill>
          <a:ln w="9525" algn="ctr">
            <a:noFill/>
            <a:miter lim="800000"/>
            <a:headEnd/>
            <a:tailEnd/>
          </a:ln>
        </p:spPr>
        <p:txBody>
          <a:bodyPr wrap="none" anchor="ctr"/>
          <a:lstStyle/>
          <a:p>
            <a:pPr algn="ctr">
              <a:defRPr/>
            </a:pPr>
            <a:endParaRPr lang="en-GB" sz="1050" b="1">
              <a:latin typeface="+mn-lt"/>
              <a:cs typeface="Arial" pitchFamily="34" charset="0"/>
            </a:endParaRPr>
          </a:p>
        </p:txBody>
      </p:sp>
      <p:sp>
        <p:nvSpPr>
          <p:cNvPr id="26" name="Rechteck 90"/>
          <p:cNvSpPr/>
          <p:nvPr/>
        </p:nvSpPr>
        <p:spPr>
          <a:xfrm>
            <a:off x="3465508" y="5301519"/>
            <a:ext cx="4162372" cy="19332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anchor="ctr"/>
          <a:lstStyle/>
          <a:p>
            <a:pPr algn="ctr">
              <a:defRPr/>
            </a:pPr>
            <a:r>
              <a:rPr lang="en-GB" sz="900" dirty="0" smtClean="0">
                <a:solidFill>
                  <a:schemeClr val="bg1"/>
                </a:solidFill>
              </a:rPr>
              <a:t>Due diligence/ Q&amp;A</a:t>
            </a:r>
            <a:endParaRPr lang="en-GB" sz="900" dirty="0">
              <a:solidFill>
                <a:schemeClr val="bg1"/>
              </a:solidFill>
            </a:endParaRPr>
          </a:p>
        </p:txBody>
      </p:sp>
      <p:sp>
        <p:nvSpPr>
          <p:cNvPr id="27" name="Rechteck 90"/>
          <p:cNvSpPr/>
          <p:nvPr/>
        </p:nvSpPr>
        <p:spPr>
          <a:xfrm>
            <a:off x="5680996" y="5543851"/>
            <a:ext cx="896000" cy="34001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anchor="ctr"/>
          <a:lstStyle/>
          <a:p>
            <a:pPr algn="ctr">
              <a:defRPr/>
            </a:pPr>
            <a:r>
              <a:rPr lang="en-GB" sz="900" dirty="0" smtClean="0">
                <a:solidFill>
                  <a:schemeClr val="bg1"/>
                </a:solidFill>
              </a:rPr>
              <a:t>MPs and expert sessions</a:t>
            </a:r>
            <a:endParaRPr lang="en-GB" sz="900" dirty="0">
              <a:solidFill>
                <a:schemeClr val="bg1"/>
              </a:solidFill>
            </a:endParaRPr>
          </a:p>
        </p:txBody>
      </p:sp>
      <p:sp>
        <p:nvSpPr>
          <p:cNvPr id="28" name="Rectangle 28"/>
          <p:cNvSpPr>
            <a:spLocks noChangeArrowheads="1"/>
          </p:cNvSpPr>
          <p:nvPr/>
        </p:nvSpPr>
        <p:spPr bwMode="auto">
          <a:xfrm>
            <a:off x="7628966" y="5881485"/>
            <a:ext cx="1888413" cy="174851"/>
          </a:xfrm>
          <a:prstGeom prst="rect">
            <a:avLst/>
          </a:prstGeom>
          <a:solidFill>
            <a:schemeClr val="bg1"/>
          </a:solidFill>
          <a:ln w="9525">
            <a:noFill/>
            <a:miter lim="800000"/>
            <a:headEnd/>
            <a:tailEnd/>
          </a:ln>
        </p:spPr>
        <p:txBody>
          <a:bodyPr wrap="square" lIns="180000" tIns="18000" rIns="0" bIns="18000" anchor="ctr">
            <a:spAutoFit/>
          </a:bodyPr>
          <a:lstStyle/>
          <a:p>
            <a:pPr>
              <a:defRPr/>
            </a:pPr>
            <a:r>
              <a:rPr lang="en-GB" sz="900" b="1" dirty="0">
                <a:solidFill>
                  <a:srgbClr val="00338D"/>
                </a:solidFill>
                <a:cs typeface="Arial" pitchFamily="34" charset="0"/>
              </a:rPr>
              <a:t>Obtain binding offers </a:t>
            </a:r>
            <a:r>
              <a:rPr lang="en-GB" sz="900" b="1" dirty="0" smtClean="0">
                <a:solidFill>
                  <a:srgbClr val="00338D"/>
                </a:solidFill>
                <a:cs typeface="Arial" pitchFamily="34" charset="0"/>
              </a:rPr>
              <a:t>(</a:t>
            </a:r>
            <a:r>
              <a:rPr lang="en-GB" sz="900" b="1" dirty="0" smtClean="0">
                <a:solidFill>
                  <a:srgbClr val="00338D"/>
                </a:solidFill>
                <a:latin typeface="+mn-lt"/>
                <a:cs typeface="Arial" pitchFamily="34" charset="0"/>
              </a:rPr>
              <a:t>CW 20)</a:t>
            </a:r>
            <a:endParaRPr lang="en-GB" sz="900" b="1" dirty="0">
              <a:solidFill>
                <a:srgbClr val="00338D"/>
              </a:solidFill>
              <a:latin typeface="+mn-lt"/>
              <a:cs typeface="Arial" pitchFamily="34" charset="0"/>
            </a:endParaRPr>
          </a:p>
        </p:txBody>
      </p:sp>
      <p:sp>
        <p:nvSpPr>
          <p:cNvPr id="29" name="AutoShape 27"/>
          <p:cNvSpPr>
            <a:spLocks noChangeArrowheads="1"/>
          </p:cNvSpPr>
          <p:nvPr/>
        </p:nvSpPr>
        <p:spPr bwMode="auto">
          <a:xfrm>
            <a:off x="7656889" y="5905831"/>
            <a:ext cx="117651" cy="134215"/>
          </a:xfrm>
          <a:prstGeom prst="diamond">
            <a:avLst/>
          </a:prstGeom>
          <a:solidFill>
            <a:schemeClr val="tx2"/>
          </a:solidFill>
          <a:ln w="9525" algn="ctr">
            <a:noFill/>
            <a:miter lim="800000"/>
            <a:headEnd/>
            <a:tailEnd/>
          </a:ln>
        </p:spPr>
        <p:txBody>
          <a:bodyPr wrap="none" anchor="ctr"/>
          <a:lstStyle/>
          <a:p>
            <a:pPr algn="ctr">
              <a:defRPr/>
            </a:pPr>
            <a:endParaRPr lang="en-GB" sz="1050" b="1">
              <a:latin typeface="+mn-lt"/>
              <a:cs typeface="Arial" pitchFamily="34" charset="0"/>
            </a:endParaRPr>
          </a:p>
        </p:txBody>
      </p:sp>
      <p:sp>
        <p:nvSpPr>
          <p:cNvPr id="30" name="Rectangle 4"/>
          <p:cNvSpPr/>
          <p:nvPr/>
        </p:nvSpPr>
        <p:spPr>
          <a:xfrm>
            <a:off x="492396" y="1684020"/>
            <a:ext cx="8924592" cy="2238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lvl="2">
              <a:defRPr/>
            </a:pPr>
            <a:r>
              <a:rPr lang="en-GB" sz="900" b="1" dirty="0" smtClean="0">
                <a:solidFill>
                  <a:srgbClr val="FFFFFF"/>
                </a:solidFill>
              </a:rPr>
              <a:t>Category I parties: Bidder 3 and 5</a:t>
            </a:r>
          </a:p>
        </p:txBody>
      </p:sp>
      <p:sp>
        <p:nvSpPr>
          <p:cNvPr id="31" name="Rectangle 4"/>
          <p:cNvSpPr/>
          <p:nvPr/>
        </p:nvSpPr>
        <p:spPr>
          <a:xfrm>
            <a:off x="492396" y="4444575"/>
            <a:ext cx="8924592" cy="2238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lvl="2">
              <a:defRPr/>
            </a:pPr>
            <a:r>
              <a:rPr lang="en-GB" sz="900" b="1" dirty="0" smtClean="0">
                <a:solidFill>
                  <a:srgbClr val="FFFFFF"/>
                </a:solidFill>
              </a:rPr>
              <a:t>Category II parties: Bidder 1,4,8</a:t>
            </a:r>
          </a:p>
        </p:txBody>
      </p:sp>
      <p:sp>
        <p:nvSpPr>
          <p:cNvPr id="32" name="Rectangle 2"/>
          <p:cNvSpPr/>
          <p:nvPr/>
        </p:nvSpPr>
        <p:spPr>
          <a:xfrm>
            <a:off x="492396" y="1945916"/>
            <a:ext cx="1678162" cy="1761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900" b="1" dirty="0" smtClean="0"/>
              <a:t>March</a:t>
            </a:r>
            <a:endParaRPr lang="en-GB" sz="900" b="1" dirty="0"/>
          </a:p>
        </p:txBody>
      </p:sp>
      <p:sp>
        <p:nvSpPr>
          <p:cNvPr id="33" name="Rectangle 4"/>
          <p:cNvSpPr/>
          <p:nvPr/>
        </p:nvSpPr>
        <p:spPr>
          <a:xfrm>
            <a:off x="2199971" y="1945916"/>
            <a:ext cx="3790977" cy="1761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900" b="1" smtClean="0"/>
              <a:t>April</a:t>
            </a:r>
            <a:endParaRPr lang="en-GB" sz="900" b="1" dirty="0"/>
          </a:p>
        </p:txBody>
      </p:sp>
      <p:sp>
        <p:nvSpPr>
          <p:cNvPr id="36" name="Rectangle 256"/>
          <p:cNvSpPr/>
          <p:nvPr/>
        </p:nvSpPr>
        <p:spPr>
          <a:xfrm>
            <a:off x="6017092" y="1945916"/>
            <a:ext cx="3394449" cy="1761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900" b="1" smtClean="0"/>
              <a:t>Mai</a:t>
            </a:r>
            <a:endParaRPr lang="en-GB" sz="900" b="1" dirty="0"/>
          </a:p>
        </p:txBody>
      </p:sp>
      <p:sp>
        <p:nvSpPr>
          <p:cNvPr id="37" name="Rectangle 5"/>
          <p:cNvSpPr/>
          <p:nvPr/>
        </p:nvSpPr>
        <p:spPr>
          <a:xfrm>
            <a:off x="492397" y="2149243"/>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dirty="0" smtClean="0">
                <a:solidFill>
                  <a:srgbClr val="000000"/>
                </a:solidFill>
              </a:rPr>
              <a:t>12</a:t>
            </a:r>
            <a:endParaRPr lang="en-GB" sz="800" dirty="0">
              <a:solidFill>
                <a:srgbClr val="000000"/>
              </a:solidFill>
            </a:endParaRPr>
          </a:p>
        </p:txBody>
      </p:sp>
      <p:sp>
        <p:nvSpPr>
          <p:cNvPr id="38" name="Rectangle 5"/>
          <p:cNvSpPr/>
          <p:nvPr/>
        </p:nvSpPr>
        <p:spPr>
          <a:xfrm>
            <a:off x="3178074" y="2149243"/>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15</a:t>
            </a:r>
            <a:endParaRPr lang="en-GB" sz="800" dirty="0">
              <a:solidFill>
                <a:srgbClr val="000000"/>
              </a:solidFill>
            </a:endParaRPr>
          </a:p>
        </p:txBody>
      </p:sp>
      <p:sp>
        <p:nvSpPr>
          <p:cNvPr id="39" name="Rectangle 6"/>
          <p:cNvSpPr/>
          <p:nvPr/>
        </p:nvSpPr>
        <p:spPr>
          <a:xfrm>
            <a:off x="4073301" y="2149243"/>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16</a:t>
            </a:r>
            <a:endParaRPr lang="en-GB" sz="800" dirty="0">
              <a:solidFill>
                <a:srgbClr val="000000"/>
              </a:solidFill>
            </a:endParaRPr>
          </a:p>
        </p:txBody>
      </p:sp>
      <p:sp>
        <p:nvSpPr>
          <p:cNvPr id="40" name="Rectangle 6"/>
          <p:cNvSpPr/>
          <p:nvPr/>
        </p:nvSpPr>
        <p:spPr>
          <a:xfrm>
            <a:off x="4968526" y="2149243"/>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17</a:t>
            </a:r>
            <a:endParaRPr lang="en-GB" sz="800" dirty="0">
              <a:solidFill>
                <a:srgbClr val="000000"/>
              </a:solidFill>
            </a:endParaRPr>
          </a:p>
        </p:txBody>
      </p:sp>
      <p:sp>
        <p:nvSpPr>
          <p:cNvPr id="41" name="Rectangle 5"/>
          <p:cNvSpPr/>
          <p:nvPr/>
        </p:nvSpPr>
        <p:spPr>
          <a:xfrm>
            <a:off x="5863752" y="2149243"/>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18</a:t>
            </a:r>
            <a:endParaRPr lang="en-GB" sz="800" dirty="0">
              <a:solidFill>
                <a:srgbClr val="000000"/>
              </a:solidFill>
            </a:endParaRPr>
          </a:p>
        </p:txBody>
      </p:sp>
      <p:sp>
        <p:nvSpPr>
          <p:cNvPr id="42" name="Rectangle 6"/>
          <p:cNvSpPr/>
          <p:nvPr/>
        </p:nvSpPr>
        <p:spPr>
          <a:xfrm>
            <a:off x="6758978" y="2149243"/>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19</a:t>
            </a:r>
            <a:endParaRPr lang="en-GB" sz="800" dirty="0">
              <a:solidFill>
                <a:srgbClr val="000000"/>
              </a:solidFill>
            </a:endParaRPr>
          </a:p>
        </p:txBody>
      </p:sp>
      <p:sp>
        <p:nvSpPr>
          <p:cNvPr id="43" name="Rectangle 6"/>
          <p:cNvSpPr/>
          <p:nvPr/>
        </p:nvSpPr>
        <p:spPr>
          <a:xfrm>
            <a:off x="7654204" y="2149243"/>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20</a:t>
            </a:r>
            <a:endParaRPr lang="en-GB" sz="800" dirty="0">
              <a:solidFill>
                <a:srgbClr val="000000"/>
              </a:solidFill>
            </a:endParaRPr>
          </a:p>
        </p:txBody>
      </p:sp>
      <p:sp>
        <p:nvSpPr>
          <p:cNvPr id="44" name="Rectangle 5"/>
          <p:cNvSpPr/>
          <p:nvPr/>
        </p:nvSpPr>
        <p:spPr>
          <a:xfrm>
            <a:off x="493944"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dirty="0" smtClean="0">
                <a:solidFill>
                  <a:srgbClr val="000000"/>
                </a:solidFill>
              </a:rPr>
              <a:t>19</a:t>
            </a:r>
            <a:endParaRPr lang="en-GB" sz="700" dirty="0">
              <a:solidFill>
                <a:srgbClr val="000000"/>
              </a:solidFill>
            </a:endParaRPr>
          </a:p>
        </p:txBody>
      </p:sp>
      <p:sp>
        <p:nvSpPr>
          <p:cNvPr id="45" name="Rectangle 6"/>
          <p:cNvSpPr/>
          <p:nvPr/>
        </p:nvSpPr>
        <p:spPr>
          <a:xfrm>
            <a:off x="1389170" y="2149243"/>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13</a:t>
            </a:r>
            <a:endParaRPr lang="en-GB" sz="800" dirty="0">
              <a:solidFill>
                <a:srgbClr val="000000"/>
              </a:solidFill>
            </a:endParaRPr>
          </a:p>
        </p:txBody>
      </p:sp>
      <p:sp>
        <p:nvSpPr>
          <p:cNvPr id="46" name="Rectangle 6"/>
          <p:cNvSpPr/>
          <p:nvPr/>
        </p:nvSpPr>
        <p:spPr>
          <a:xfrm>
            <a:off x="2284396" y="2149243"/>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14</a:t>
            </a:r>
            <a:endParaRPr lang="en-GB" sz="800" dirty="0">
              <a:solidFill>
                <a:srgbClr val="000000"/>
              </a:solidFill>
            </a:endParaRPr>
          </a:p>
        </p:txBody>
      </p:sp>
      <p:sp>
        <p:nvSpPr>
          <p:cNvPr id="47" name="Rectangle 5"/>
          <p:cNvSpPr/>
          <p:nvPr/>
        </p:nvSpPr>
        <p:spPr>
          <a:xfrm>
            <a:off x="642053"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20</a:t>
            </a:r>
            <a:endParaRPr lang="en-GB" sz="700" dirty="0">
              <a:solidFill>
                <a:srgbClr val="000000"/>
              </a:solidFill>
            </a:endParaRPr>
          </a:p>
        </p:txBody>
      </p:sp>
      <p:sp>
        <p:nvSpPr>
          <p:cNvPr id="48" name="Rectangle 5"/>
          <p:cNvSpPr/>
          <p:nvPr/>
        </p:nvSpPr>
        <p:spPr>
          <a:xfrm>
            <a:off x="790161"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21</a:t>
            </a:r>
            <a:endParaRPr lang="en-GB" sz="700" dirty="0">
              <a:solidFill>
                <a:srgbClr val="000000"/>
              </a:solidFill>
            </a:endParaRPr>
          </a:p>
        </p:txBody>
      </p:sp>
      <p:sp>
        <p:nvSpPr>
          <p:cNvPr id="49" name="Rectangle 5"/>
          <p:cNvSpPr/>
          <p:nvPr/>
        </p:nvSpPr>
        <p:spPr>
          <a:xfrm>
            <a:off x="938270"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dirty="0" smtClean="0">
                <a:solidFill>
                  <a:srgbClr val="000000"/>
                </a:solidFill>
              </a:rPr>
              <a:t>22</a:t>
            </a:r>
            <a:endParaRPr lang="en-GB" sz="700" dirty="0">
              <a:solidFill>
                <a:srgbClr val="000000"/>
              </a:solidFill>
            </a:endParaRPr>
          </a:p>
        </p:txBody>
      </p:sp>
      <p:sp>
        <p:nvSpPr>
          <p:cNvPr id="60" name="Rectangle 5"/>
          <p:cNvSpPr/>
          <p:nvPr/>
        </p:nvSpPr>
        <p:spPr>
          <a:xfrm>
            <a:off x="1086378"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23</a:t>
            </a:r>
            <a:endParaRPr lang="en-GB" sz="700" dirty="0">
              <a:solidFill>
                <a:srgbClr val="000000"/>
              </a:solidFill>
            </a:endParaRPr>
          </a:p>
        </p:txBody>
      </p:sp>
      <p:sp>
        <p:nvSpPr>
          <p:cNvPr id="61" name="Rectangle 5"/>
          <p:cNvSpPr/>
          <p:nvPr/>
        </p:nvSpPr>
        <p:spPr>
          <a:xfrm>
            <a:off x="1234488" y="2348738"/>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62" name="Rectangle 5"/>
          <p:cNvSpPr/>
          <p:nvPr/>
        </p:nvSpPr>
        <p:spPr>
          <a:xfrm>
            <a:off x="1389170"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26</a:t>
            </a:r>
            <a:endParaRPr lang="en-GB" sz="700" dirty="0">
              <a:solidFill>
                <a:srgbClr val="000000"/>
              </a:solidFill>
            </a:endParaRPr>
          </a:p>
        </p:txBody>
      </p:sp>
      <p:sp>
        <p:nvSpPr>
          <p:cNvPr id="63" name="Rectangle 5"/>
          <p:cNvSpPr/>
          <p:nvPr/>
        </p:nvSpPr>
        <p:spPr>
          <a:xfrm>
            <a:off x="1537279"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27</a:t>
            </a:r>
            <a:endParaRPr lang="en-GB" sz="700" dirty="0">
              <a:solidFill>
                <a:srgbClr val="000000"/>
              </a:solidFill>
            </a:endParaRPr>
          </a:p>
        </p:txBody>
      </p:sp>
      <p:sp>
        <p:nvSpPr>
          <p:cNvPr id="64" name="Rectangle 5"/>
          <p:cNvSpPr/>
          <p:nvPr/>
        </p:nvSpPr>
        <p:spPr>
          <a:xfrm>
            <a:off x="1685387"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28</a:t>
            </a:r>
            <a:endParaRPr lang="en-GB" sz="700" dirty="0">
              <a:solidFill>
                <a:srgbClr val="000000"/>
              </a:solidFill>
            </a:endParaRPr>
          </a:p>
        </p:txBody>
      </p:sp>
      <p:sp>
        <p:nvSpPr>
          <p:cNvPr id="65" name="Rectangle 5"/>
          <p:cNvSpPr/>
          <p:nvPr/>
        </p:nvSpPr>
        <p:spPr>
          <a:xfrm>
            <a:off x="1833496"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29</a:t>
            </a:r>
            <a:endParaRPr lang="en-GB" sz="700" dirty="0">
              <a:solidFill>
                <a:srgbClr val="000000"/>
              </a:solidFill>
            </a:endParaRPr>
          </a:p>
        </p:txBody>
      </p:sp>
      <p:sp>
        <p:nvSpPr>
          <p:cNvPr id="66" name="Rectangle 5"/>
          <p:cNvSpPr/>
          <p:nvPr/>
        </p:nvSpPr>
        <p:spPr>
          <a:xfrm>
            <a:off x="1981604"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30</a:t>
            </a:r>
            <a:endParaRPr lang="en-GB" sz="700" dirty="0">
              <a:solidFill>
                <a:srgbClr val="000000"/>
              </a:solidFill>
            </a:endParaRPr>
          </a:p>
        </p:txBody>
      </p:sp>
      <p:sp>
        <p:nvSpPr>
          <p:cNvPr id="67" name="Rectangle 5"/>
          <p:cNvSpPr/>
          <p:nvPr/>
        </p:nvSpPr>
        <p:spPr>
          <a:xfrm>
            <a:off x="2129714" y="2348738"/>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68" name="Rectangle 5"/>
          <p:cNvSpPr/>
          <p:nvPr/>
        </p:nvSpPr>
        <p:spPr>
          <a:xfrm>
            <a:off x="2284396"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a:t>
            </a:r>
            <a:endParaRPr lang="en-GB" sz="700" dirty="0">
              <a:solidFill>
                <a:srgbClr val="000000"/>
              </a:solidFill>
            </a:endParaRPr>
          </a:p>
        </p:txBody>
      </p:sp>
      <p:sp>
        <p:nvSpPr>
          <p:cNvPr id="69" name="Rectangle 5"/>
          <p:cNvSpPr/>
          <p:nvPr/>
        </p:nvSpPr>
        <p:spPr>
          <a:xfrm>
            <a:off x="2432505"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3</a:t>
            </a:r>
            <a:endParaRPr lang="en-GB" sz="700" dirty="0">
              <a:solidFill>
                <a:srgbClr val="000000"/>
              </a:solidFill>
            </a:endParaRPr>
          </a:p>
        </p:txBody>
      </p:sp>
      <p:sp>
        <p:nvSpPr>
          <p:cNvPr id="70" name="Rectangle 5"/>
          <p:cNvSpPr/>
          <p:nvPr/>
        </p:nvSpPr>
        <p:spPr>
          <a:xfrm>
            <a:off x="2580613"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4</a:t>
            </a:r>
            <a:endParaRPr lang="en-GB" sz="700" dirty="0">
              <a:solidFill>
                <a:srgbClr val="000000"/>
              </a:solidFill>
            </a:endParaRPr>
          </a:p>
        </p:txBody>
      </p:sp>
      <p:sp>
        <p:nvSpPr>
          <p:cNvPr id="71" name="Rectangle 5"/>
          <p:cNvSpPr/>
          <p:nvPr/>
        </p:nvSpPr>
        <p:spPr>
          <a:xfrm>
            <a:off x="2728721"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5</a:t>
            </a:r>
            <a:endParaRPr lang="en-GB" sz="700" dirty="0">
              <a:solidFill>
                <a:srgbClr val="000000"/>
              </a:solidFill>
            </a:endParaRPr>
          </a:p>
        </p:txBody>
      </p:sp>
      <p:sp>
        <p:nvSpPr>
          <p:cNvPr id="72" name="Rectangle 5"/>
          <p:cNvSpPr/>
          <p:nvPr/>
        </p:nvSpPr>
        <p:spPr>
          <a:xfrm>
            <a:off x="2876830"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6</a:t>
            </a:r>
            <a:endParaRPr lang="en-GB" sz="700" dirty="0">
              <a:solidFill>
                <a:srgbClr val="000000"/>
              </a:solidFill>
            </a:endParaRPr>
          </a:p>
        </p:txBody>
      </p:sp>
      <p:sp>
        <p:nvSpPr>
          <p:cNvPr id="73" name="Rectangle 5"/>
          <p:cNvSpPr/>
          <p:nvPr/>
        </p:nvSpPr>
        <p:spPr>
          <a:xfrm>
            <a:off x="3024939" y="2348738"/>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74" name="Rectangle 5"/>
          <p:cNvSpPr/>
          <p:nvPr/>
        </p:nvSpPr>
        <p:spPr>
          <a:xfrm>
            <a:off x="3178074"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9</a:t>
            </a:r>
            <a:endParaRPr lang="en-GB" sz="700" dirty="0">
              <a:solidFill>
                <a:srgbClr val="000000"/>
              </a:solidFill>
            </a:endParaRPr>
          </a:p>
        </p:txBody>
      </p:sp>
      <p:sp>
        <p:nvSpPr>
          <p:cNvPr id="75" name="Rectangle 5"/>
          <p:cNvSpPr/>
          <p:nvPr/>
        </p:nvSpPr>
        <p:spPr>
          <a:xfrm>
            <a:off x="3326183"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10</a:t>
            </a:r>
            <a:endParaRPr lang="en-GB" sz="700" dirty="0">
              <a:solidFill>
                <a:srgbClr val="000000"/>
              </a:solidFill>
            </a:endParaRPr>
          </a:p>
        </p:txBody>
      </p:sp>
      <p:sp>
        <p:nvSpPr>
          <p:cNvPr id="76" name="Rectangle 5"/>
          <p:cNvSpPr/>
          <p:nvPr/>
        </p:nvSpPr>
        <p:spPr>
          <a:xfrm>
            <a:off x="3474292"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11</a:t>
            </a:r>
            <a:endParaRPr lang="en-GB" sz="700" dirty="0">
              <a:solidFill>
                <a:srgbClr val="000000"/>
              </a:solidFill>
            </a:endParaRPr>
          </a:p>
        </p:txBody>
      </p:sp>
      <p:sp>
        <p:nvSpPr>
          <p:cNvPr id="77" name="Rectangle 5"/>
          <p:cNvSpPr/>
          <p:nvPr/>
        </p:nvSpPr>
        <p:spPr>
          <a:xfrm>
            <a:off x="3622400"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12</a:t>
            </a:r>
            <a:endParaRPr lang="en-GB" sz="700" dirty="0">
              <a:solidFill>
                <a:srgbClr val="000000"/>
              </a:solidFill>
            </a:endParaRPr>
          </a:p>
        </p:txBody>
      </p:sp>
      <p:sp>
        <p:nvSpPr>
          <p:cNvPr id="78" name="Rectangle 5"/>
          <p:cNvSpPr/>
          <p:nvPr/>
        </p:nvSpPr>
        <p:spPr>
          <a:xfrm>
            <a:off x="3770509"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13</a:t>
            </a:r>
            <a:endParaRPr lang="en-GB" sz="700" dirty="0">
              <a:solidFill>
                <a:srgbClr val="000000"/>
              </a:solidFill>
            </a:endParaRPr>
          </a:p>
        </p:txBody>
      </p:sp>
      <p:sp>
        <p:nvSpPr>
          <p:cNvPr id="79" name="Rectangle 5"/>
          <p:cNvSpPr/>
          <p:nvPr/>
        </p:nvSpPr>
        <p:spPr>
          <a:xfrm>
            <a:off x="3918618" y="2348738"/>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80" name="Rectangle 5"/>
          <p:cNvSpPr/>
          <p:nvPr/>
        </p:nvSpPr>
        <p:spPr>
          <a:xfrm>
            <a:off x="4073301"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16</a:t>
            </a:r>
            <a:endParaRPr lang="en-GB" sz="700" dirty="0">
              <a:solidFill>
                <a:srgbClr val="000000"/>
              </a:solidFill>
            </a:endParaRPr>
          </a:p>
        </p:txBody>
      </p:sp>
      <p:sp>
        <p:nvSpPr>
          <p:cNvPr id="81" name="Rectangle 5"/>
          <p:cNvSpPr/>
          <p:nvPr/>
        </p:nvSpPr>
        <p:spPr>
          <a:xfrm>
            <a:off x="4221409"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17</a:t>
            </a:r>
            <a:endParaRPr lang="en-GB" sz="700" dirty="0">
              <a:solidFill>
                <a:srgbClr val="000000"/>
              </a:solidFill>
            </a:endParaRPr>
          </a:p>
        </p:txBody>
      </p:sp>
      <p:sp>
        <p:nvSpPr>
          <p:cNvPr id="82" name="Rectangle 5"/>
          <p:cNvSpPr/>
          <p:nvPr/>
        </p:nvSpPr>
        <p:spPr>
          <a:xfrm>
            <a:off x="4369518"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18</a:t>
            </a:r>
            <a:endParaRPr lang="en-GB" sz="700" dirty="0">
              <a:solidFill>
                <a:srgbClr val="000000"/>
              </a:solidFill>
            </a:endParaRPr>
          </a:p>
        </p:txBody>
      </p:sp>
      <p:sp>
        <p:nvSpPr>
          <p:cNvPr id="83" name="Rectangle 5"/>
          <p:cNvSpPr/>
          <p:nvPr/>
        </p:nvSpPr>
        <p:spPr>
          <a:xfrm>
            <a:off x="4517626"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19</a:t>
            </a:r>
            <a:endParaRPr lang="en-GB" sz="700" dirty="0">
              <a:solidFill>
                <a:srgbClr val="000000"/>
              </a:solidFill>
            </a:endParaRPr>
          </a:p>
        </p:txBody>
      </p:sp>
      <p:sp>
        <p:nvSpPr>
          <p:cNvPr id="84" name="Rectangle 5"/>
          <p:cNvSpPr/>
          <p:nvPr/>
        </p:nvSpPr>
        <p:spPr>
          <a:xfrm>
            <a:off x="4665734"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20</a:t>
            </a:r>
            <a:endParaRPr lang="en-GB" sz="700" dirty="0">
              <a:solidFill>
                <a:srgbClr val="000000"/>
              </a:solidFill>
            </a:endParaRPr>
          </a:p>
        </p:txBody>
      </p:sp>
      <p:sp>
        <p:nvSpPr>
          <p:cNvPr id="85" name="Rectangle 5"/>
          <p:cNvSpPr/>
          <p:nvPr/>
        </p:nvSpPr>
        <p:spPr>
          <a:xfrm>
            <a:off x="4813843" y="2348738"/>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86" name="Rectangle 5"/>
          <p:cNvSpPr/>
          <p:nvPr/>
        </p:nvSpPr>
        <p:spPr>
          <a:xfrm>
            <a:off x="4966839"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23</a:t>
            </a:r>
            <a:endParaRPr lang="en-GB" sz="700" dirty="0">
              <a:solidFill>
                <a:srgbClr val="000000"/>
              </a:solidFill>
            </a:endParaRPr>
          </a:p>
        </p:txBody>
      </p:sp>
      <p:sp>
        <p:nvSpPr>
          <p:cNvPr id="87" name="Rectangle 5"/>
          <p:cNvSpPr/>
          <p:nvPr/>
        </p:nvSpPr>
        <p:spPr>
          <a:xfrm>
            <a:off x="5114948"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24</a:t>
            </a:r>
            <a:endParaRPr lang="en-GB" sz="700" dirty="0">
              <a:solidFill>
                <a:srgbClr val="000000"/>
              </a:solidFill>
            </a:endParaRPr>
          </a:p>
        </p:txBody>
      </p:sp>
      <p:sp>
        <p:nvSpPr>
          <p:cNvPr id="88" name="Rectangle 5"/>
          <p:cNvSpPr/>
          <p:nvPr/>
        </p:nvSpPr>
        <p:spPr>
          <a:xfrm>
            <a:off x="5263057"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dirty="0" smtClean="0">
                <a:solidFill>
                  <a:srgbClr val="000000"/>
                </a:solidFill>
              </a:rPr>
              <a:t>25</a:t>
            </a:r>
            <a:endParaRPr lang="en-GB" sz="700" dirty="0">
              <a:solidFill>
                <a:srgbClr val="000000"/>
              </a:solidFill>
            </a:endParaRPr>
          </a:p>
        </p:txBody>
      </p:sp>
      <p:sp>
        <p:nvSpPr>
          <p:cNvPr id="89" name="Rectangle 5"/>
          <p:cNvSpPr/>
          <p:nvPr/>
        </p:nvSpPr>
        <p:spPr>
          <a:xfrm>
            <a:off x="5411165"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26</a:t>
            </a:r>
            <a:endParaRPr lang="en-GB" sz="700" dirty="0">
              <a:solidFill>
                <a:srgbClr val="000000"/>
              </a:solidFill>
            </a:endParaRPr>
          </a:p>
        </p:txBody>
      </p:sp>
      <p:sp>
        <p:nvSpPr>
          <p:cNvPr id="90" name="Rectangle 5"/>
          <p:cNvSpPr/>
          <p:nvPr/>
        </p:nvSpPr>
        <p:spPr>
          <a:xfrm>
            <a:off x="5559274"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27</a:t>
            </a:r>
            <a:endParaRPr lang="en-GB" sz="700" dirty="0">
              <a:solidFill>
                <a:srgbClr val="000000"/>
              </a:solidFill>
            </a:endParaRPr>
          </a:p>
        </p:txBody>
      </p:sp>
      <p:sp>
        <p:nvSpPr>
          <p:cNvPr id="91" name="Rectangle 5"/>
          <p:cNvSpPr/>
          <p:nvPr/>
        </p:nvSpPr>
        <p:spPr>
          <a:xfrm>
            <a:off x="5707383" y="2348738"/>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92" name="Rectangle 5"/>
          <p:cNvSpPr/>
          <p:nvPr/>
        </p:nvSpPr>
        <p:spPr>
          <a:xfrm>
            <a:off x="5863752"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30</a:t>
            </a:r>
            <a:endParaRPr lang="en-GB" sz="700" dirty="0">
              <a:solidFill>
                <a:srgbClr val="000000"/>
              </a:solidFill>
            </a:endParaRPr>
          </a:p>
        </p:txBody>
      </p:sp>
      <p:sp>
        <p:nvSpPr>
          <p:cNvPr id="93" name="Rectangle 5"/>
          <p:cNvSpPr/>
          <p:nvPr/>
        </p:nvSpPr>
        <p:spPr>
          <a:xfrm>
            <a:off x="6011860"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a:t>
            </a:r>
            <a:endParaRPr lang="en-GB" sz="700" dirty="0">
              <a:solidFill>
                <a:srgbClr val="000000"/>
              </a:solidFill>
            </a:endParaRPr>
          </a:p>
        </p:txBody>
      </p:sp>
      <p:sp>
        <p:nvSpPr>
          <p:cNvPr id="94" name="Rectangle 5"/>
          <p:cNvSpPr/>
          <p:nvPr/>
        </p:nvSpPr>
        <p:spPr>
          <a:xfrm>
            <a:off x="6159969"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a:t>
            </a:r>
            <a:endParaRPr lang="en-GB" sz="700" dirty="0">
              <a:solidFill>
                <a:srgbClr val="000000"/>
              </a:solidFill>
            </a:endParaRPr>
          </a:p>
        </p:txBody>
      </p:sp>
      <p:sp>
        <p:nvSpPr>
          <p:cNvPr id="95" name="Rectangle 5"/>
          <p:cNvSpPr/>
          <p:nvPr/>
        </p:nvSpPr>
        <p:spPr>
          <a:xfrm>
            <a:off x="6308078"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3</a:t>
            </a:r>
            <a:endParaRPr lang="en-GB" sz="700" dirty="0">
              <a:solidFill>
                <a:srgbClr val="000000"/>
              </a:solidFill>
            </a:endParaRPr>
          </a:p>
        </p:txBody>
      </p:sp>
      <p:sp>
        <p:nvSpPr>
          <p:cNvPr id="96" name="Rectangle 5"/>
          <p:cNvSpPr/>
          <p:nvPr/>
        </p:nvSpPr>
        <p:spPr>
          <a:xfrm>
            <a:off x="6456186"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4</a:t>
            </a:r>
            <a:endParaRPr lang="en-GB" sz="700" dirty="0">
              <a:solidFill>
                <a:srgbClr val="000000"/>
              </a:solidFill>
            </a:endParaRPr>
          </a:p>
        </p:txBody>
      </p:sp>
      <p:sp>
        <p:nvSpPr>
          <p:cNvPr id="97" name="Rectangle 5"/>
          <p:cNvSpPr/>
          <p:nvPr/>
        </p:nvSpPr>
        <p:spPr>
          <a:xfrm>
            <a:off x="6604296" y="2348738"/>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98" name="Rectangle 5"/>
          <p:cNvSpPr/>
          <p:nvPr/>
        </p:nvSpPr>
        <p:spPr>
          <a:xfrm>
            <a:off x="6758978"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7</a:t>
            </a:r>
            <a:endParaRPr lang="en-GB" sz="700" dirty="0">
              <a:solidFill>
                <a:srgbClr val="000000"/>
              </a:solidFill>
            </a:endParaRPr>
          </a:p>
        </p:txBody>
      </p:sp>
      <p:sp>
        <p:nvSpPr>
          <p:cNvPr id="99" name="Rectangle 5"/>
          <p:cNvSpPr/>
          <p:nvPr/>
        </p:nvSpPr>
        <p:spPr>
          <a:xfrm>
            <a:off x="6907087"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8</a:t>
            </a:r>
            <a:endParaRPr lang="en-GB" sz="700" dirty="0">
              <a:solidFill>
                <a:srgbClr val="000000"/>
              </a:solidFill>
            </a:endParaRPr>
          </a:p>
        </p:txBody>
      </p:sp>
      <p:sp>
        <p:nvSpPr>
          <p:cNvPr id="100" name="Rectangle 5"/>
          <p:cNvSpPr/>
          <p:nvPr/>
        </p:nvSpPr>
        <p:spPr>
          <a:xfrm>
            <a:off x="7055195"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9</a:t>
            </a:r>
            <a:endParaRPr lang="en-GB" sz="700" dirty="0">
              <a:solidFill>
                <a:srgbClr val="000000"/>
              </a:solidFill>
            </a:endParaRPr>
          </a:p>
        </p:txBody>
      </p:sp>
      <p:sp>
        <p:nvSpPr>
          <p:cNvPr id="101" name="Rectangle 5"/>
          <p:cNvSpPr/>
          <p:nvPr/>
        </p:nvSpPr>
        <p:spPr>
          <a:xfrm>
            <a:off x="7203304"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10</a:t>
            </a:r>
            <a:endParaRPr lang="en-GB" sz="700" dirty="0">
              <a:solidFill>
                <a:srgbClr val="000000"/>
              </a:solidFill>
            </a:endParaRPr>
          </a:p>
        </p:txBody>
      </p:sp>
      <p:sp>
        <p:nvSpPr>
          <p:cNvPr id="102" name="Rectangle 5"/>
          <p:cNvSpPr/>
          <p:nvPr/>
        </p:nvSpPr>
        <p:spPr>
          <a:xfrm>
            <a:off x="7351412"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11</a:t>
            </a:r>
            <a:endParaRPr lang="en-GB" sz="700" dirty="0">
              <a:solidFill>
                <a:srgbClr val="000000"/>
              </a:solidFill>
            </a:endParaRPr>
          </a:p>
        </p:txBody>
      </p:sp>
      <p:sp>
        <p:nvSpPr>
          <p:cNvPr id="103" name="Rectangle 5"/>
          <p:cNvSpPr/>
          <p:nvPr/>
        </p:nvSpPr>
        <p:spPr>
          <a:xfrm>
            <a:off x="7499521" y="2348738"/>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04" name="Rectangle 5"/>
          <p:cNvSpPr/>
          <p:nvPr/>
        </p:nvSpPr>
        <p:spPr>
          <a:xfrm>
            <a:off x="7654204"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14</a:t>
            </a:r>
            <a:endParaRPr lang="en-GB" sz="700" dirty="0">
              <a:solidFill>
                <a:srgbClr val="000000"/>
              </a:solidFill>
            </a:endParaRPr>
          </a:p>
        </p:txBody>
      </p:sp>
      <p:sp>
        <p:nvSpPr>
          <p:cNvPr id="105" name="Rectangle 5"/>
          <p:cNvSpPr/>
          <p:nvPr/>
        </p:nvSpPr>
        <p:spPr>
          <a:xfrm>
            <a:off x="7802312"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15</a:t>
            </a:r>
            <a:endParaRPr lang="en-GB" sz="700" dirty="0">
              <a:solidFill>
                <a:srgbClr val="000000"/>
              </a:solidFill>
            </a:endParaRPr>
          </a:p>
        </p:txBody>
      </p:sp>
      <p:sp>
        <p:nvSpPr>
          <p:cNvPr id="106" name="Rectangle 5"/>
          <p:cNvSpPr/>
          <p:nvPr/>
        </p:nvSpPr>
        <p:spPr>
          <a:xfrm>
            <a:off x="7950420"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16</a:t>
            </a:r>
            <a:endParaRPr lang="en-GB" sz="700" dirty="0">
              <a:solidFill>
                <a:srgbClr val="000000"/>
              </a:solidFill>
            </a:endParaRPr>
          </a:p>
        </p:txBody>
      </p:sp>
      <p:sp>
        <p:nvSpPr>
          <p:cNvPr id="107" name="Rectangle 5"/>
          <p:cNvSpPr/>
          <p:nvPr/>
        </p:nvSpPr>
        <p:spPr>
          <a:xfrm>
            <a:off x="8098529"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17</a:t>
            </a:r>
            <a:endParaRPr lang="en-GB" sz="700" dirty="0">
              <a:solidFill>
                <a:srgbClr val="000000"/>
              </a:solidFill>
            </a:endParaRPr>
          </a:p>
        </p:txBody>
      </p:sp>
      <p:sp>
        <p:nvSpPr>
          <p:cNvPr id="108" name="Rectangle 5"/>
          <p:cNvSpPr/>
          <p:nvPr/>
        </p:nvSpPr>
        <p:spPr>
          <a:xfrm>
            <a:off x="8246638" y="2348738"/>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18</a:t>
            </a:r>
            <a:endParaRPr lang="en-GB" sz="700" dirty="0">
              <a:solidFill>
                <a:srgbClr val="000000"/>
              </a:solidFill>
            </a:endParaRPr>
          </a:p>
        </p:txBody>
      </p:sp>
      <p:sp>
        <p:nvSpPr>
          <p:cNvPr id="109" name="Rectangle 5"/>
          <p:cNvSpPr/>
          <p:nvPr/>
        </p:nvSpPr>
        <p:spPr>
          <a:xfrm>
            <a:off x="8394747" y="2348738"/>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10" name="Rectangle 2"/>
          <p:cNvSpPr/>
          <p:nvPr/>
        </p:nvSpPr>
        <p:spPr>
          <a:xfrm>
            <a:off x="492396" y="4695744"/>
            <a:ext cx="1678162" cy="1761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900" b="1" dirty="0" smtClean="0"/>
              <a:t>March </a:t>
            </a:r>
            <a:endParaRPr lang="en-GB" sz="900" b="1" dirty="0"/>
          </a:p>
        </p:txBody>
      </p:sp>
      <p:sp>
        <p:nvSpPr>
          <p:cNvPr id="111" name="Rectangle 4"/>
          <p:cNvSpPr/>
          <p:nvPr/>
        </p:nvSpPr>
        <p:spPr>
          <a:xfrm>
            <a:off x="2199971" y="4695744"/>
            <a:ext cx="3790977" cy="1761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900" b="1" smtClean="0"/>
              <a:t>April</a:t>
            </a:r>
            <a:endParaRPr lang="en-GB" sz="900" b="1" dirty="0"/>
          </a:p>
        </p:txBody>
      </p:sp>
      <p:sp>
        <p:nvSpPr>
          <p:cNvPr id="112" name="Rectangle 256"/>
          <p:cNvSpPr/>
          <p:nvPr/>
        </p:nvSpPr>
        <p:spPr>
          <a:xfrm>
            <a:off x="6017092" y="4695744"/>
            <a:ext cx="3394449" cy="1761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900" b="1" smtClean="0"/>
              <a:t>Mai</a:t>
            </a:r>
            <a:endParaRPr lang="en-GB" sz="900" b="1" dirty="0"/>
          </a:p>
        </p:txBody>
      </p:sp>
      <p:sp>
        <p:nvSpPr>
          <p:cNvPr id="113" name="Rectangle 5"/>
          <p:cNvSpPr/>
          <p:nvPr/>
        </p:nvSpPr>
        <p:spPr>
          <a:xfrm>
            <a:off x="493944"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19</a:t>
            </a:r>
            <a:endParaRPr lang="en-GB" sz="700" dirty="0">
              <a:solidFill>
                <a:srgbClr val="000000"/>
              </a:solidFill>
            </a:endParaRPr>
          </a:p>
        </p:txBody>
      </p:sp>
      <p:sp>
        <p:nvSpPr>
          <p:cNvPr id="114" name="Rectangle 5"/>
          <p:cNvSpPr/>
          <p:nvPr/>
        </p:nvSpPr>
        <p:spPr>
          <a:xfrm>
            <a:off x="642053"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20</a:t>
            </a:r>
            <a:endParaRPr lang="en-GB" sz="700" dirty="0">
              <a:solidFill>
                <a:srgbClr val="000000"/>
              </a:solidFill>
            </a:endParaRPr>
          </a:p>
        </p:txBody>
      </p:sp>
      <p:sp>
        <p:nvSpPr>
          <p:cNvPr id="115" name="Rectangle 5"/>
          <p:cNvSpPr/>
          <p:nvPr/>
        </p:nvSpPr>
        <p:spPr>
          <a:xfrm>
            <a:off x="790161"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21</a:t>
            </a:r>
            <a:endParaRPr lang="en-GB" sz="700" dirty="0">
              <a:solidFill>
                <a:srgbClr val="000000"/>
              </a:solidFill>
            </a:endParaRPr>
          </a:p>
        </p:txBody>
      </p:sp>
      <p:sp>
        <p:nvSpPr>
          <p:cNvPr id="116" name="Rectangle 5"/>
          <p:cNvSpPr/>
          <p:nvPr/>
        </p:nvSpPr>
        <p:spPr>
          <a:xfrm>
            <a:off x="938270"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22</a:t>
            </a:r>
            <a:endParaRPr lang="en-GB" sz="700" dirty="0">
              <a:solidFill>
                <a:srgbClr val="000000"/>
              </a:solidFill>
            </a:endParaRPr>
          </a:p>
        </p:txBody>
      </p:sp>
      <p:sp>
        <p:nvSpPr>
          <p:cNvPr id="117" name="Rectangle 5"/>
          <p:cNvSpPr/>
          <p:nvPr/>
        </p:nvSpPr>
        <p:spPr>
          <a:xfrm>
            <a:off x="1086378"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23</a:t>
            </a:r>
            <a:endParaRPr lang="en-GB" sz="700" dirty="0">
              <a:solidFill>
                <a:srgbClr val="000000"/>
              </a:solidFill>
            </a:endParaRPr>
          </a:p>
        </p:txBody>
      </p:sp>
      <p:sp>
        <p:nvSpPr>
          <p:cNvPr id="118" name="Rectangle 5"/>
          <p:cNvSpPr/>
          <p:nvPr/>
        </p:nvSpPr>
        <p:spPr>
          <a:xfrm>
            <a:off x="1234488" y="5098565"/>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19" name="Rectangle 5"/>
          <p:cNvSpPr/>
          <p:nvPr/>
        </p:nvSpPr>
        <p:spPr>
          <a:xfrm>
            <a:off x="1389170"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26</a:t>
            </a:r>
            <a:endParaRPr lang="en-GB" sz="700" dirty="0">
              <a:solidFill>
                <a:srgbClr val="000000"/>
              </a:solidFill>
            </a:endParaRPr>
          </a:p>
        </p:txBody>
      </p:sp>
      <p:sp>
        <p:nvSpPr>
          <p:cNvPr id="120" name="Rectangle 5"/>
          <p:cNvSpPr/>
          <p:nvPr/>
        </p:nvSpPr>
        <p:spPr>
          <a:xfrm>
            <a:off x="1537279"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27</a:t>
            </a:r>
            <a:endParaRPr lang="en-GB" sz="700" dirty="0">
              <a:solidFill>
                <a:srgbClr val="000000"/>
              </a:solidFill>
            </a:endParaRPr>
          </a:p>
        </p:txBody>
      </p:sp>
      <p:sp>
        <p:nvSpPr>
          <p:cNvPr id="121" name="Rectangle 5"/>
          <p:cNvSpPr/>
          <p:nvPr/>
        </p:nvSpPr>
        <p:spPr>
          <a:xfrm>
            <a:off x="1685387"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28</a:t>
            </a:r>
            <a:endParaRPr lang="en-GB" sz="700" dirty="0">
              <a:solidFill>
                <a:srgbClr val="000000"/>
              </a:solidFill>
            </a:endParaRPr>
          </a:p>
        </p:txBody>
      </p:sp>
      <p:sp>
        <p:nvSpPr>
          <p:cNvPr id="122" name="Rectangle 5"/>
          <p:cNvSpPr/>
          <p:nvPr/>
        </p:nvSpPr>
        <p:spPr>
          <a:xfrm>
            <a:off x="1833496"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29</a:t>
            </a:r>
            <a:endParaRPr lang="en-GB" sz="700" dirty="0">
              <a:solidFill>
                <a:srgbClr val="000000"/>
              </a:solidFill>
            </a:endParaRPr>
          </a:p>
        </p:txBody>
      </p:sp>
      <p:sp>
        <p:nvSpPr>
          <p:cNvPr id="123" name="Rectangle 5"/>
          <p:cNvSpPr/>
          <p:nvPr/>
        </p:nvSpPr>
        <p:spPr>
          <a:xfrm>
            <a:off x="1981604"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30</a:t>
            </a:r>
            <a:endParaRPr lang="en-GB" sz="700" dirty="0">
              <a:solidFill>
                <a:srgbClr val="000000"/>
              </a:solidFill>
            </a:endParaRPr>
          </a:p>
        </p:txBody>
      </p:sp>
      <p:sp>
        <p:nvSpPr>
          <p:cNvPr id="124" name="Rectangle 5"/>
          <p:cNvSpPr/>
          <p:nvPr/>
        </p:nvSpPr>
        <p:spPr>
          <a:xfrm>
            <a:off x="2129714" y="5098565"/>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25" name="Rectangle 5"/>
          <p:cNvSpPr/>
          <p:nvPr/>
        </p:nvSpPr>
        <p:spPr>
          <a:xfrm>
            <a:off x="2284396"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a:t>
            </a:r>
            <a:endParaRPr lang="en-GB" sz="700" dirty="0">
              <a:solidFill>
                <a:srgbClr val="000000"/>
              </a:solidFill>
            </a:endParaRPr>
          </a:p>
        </p:txBody>
      </p:sp>
      <p:sp>
        <p:nvSpPr>
          <p:cNvPr id="126" name="Rectangle 5"/>
          <p:cNvSpPr/>
          <p:nvPr/>
        </p:nvSpPr>
        <p:spPr>
          <a:xfrm>
            <a:off x="2432505"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3</a:t>
            </a:r>
            <a:endParaRPr lang="en-GB" sz="700" dirty="0">
              <a:solidFill>
                <a:srgbClr val="000000"/>
              </a:solidFill>
            </a:endParaRPr>
          </a:p>
        </p:txBody>
      </p:sp>
      <p:sp>
        <p:nvSpPr>
          <p:cNvPr id="127" name="Rectangle 5"/>
          <p:cNvSpPr/>
          <p:nvPr/>
        </p:nvSpPr>
        <p:spPr>
          <a:xfrm>
            <a:off x="2580613"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4</a:t>
            </a:r>
            <a:endParaRPr lang="en-GB" sz="700" dirty="0">
              <a:solidFill>
                <a:srgbClr val="000000"/>
              </a:solidFill>
            </a:endParaRPr>
          </a:p>
        </p:txBody>
      </p:sp>
      <p:sp>
        <p:nvSpPr>
          <p:cNvPr id="128" name="Rectangle 5"/>
          <p:cNvSpPr/>
          <p:nvPr/>
        </p:nvSpPr>
        <p:spPr>
          <a:xfrm>
            <a:off x="2728721"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5</a:t>
            </a:r>
            <a:endParaRPr lang="en-GB" sz="700" dirty="0">
              <a:solidFill>
                <a:srgbClr val="000000"/>
              </a:solidFill>
            </a:endParaRPr>
          </a:p>
        </p:txBody>
      </p:sp>
      <p:sp>
        <p:nvSpPr>
          <p:cNvPr id="129" name="Rectangle 5"/>
          <p:cNvSpPr/>
          <p:nvPr/>
        </p:nvSpPr>
        <p:spPr>
          <a:xfrm>
            <a:off x="2876830"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6</a:t>
            </a:r>
            <a:endParaRPr lang="en-GB" sz="700" dirty="0">
              <a:solidFill>
                <a:srgbClr val="000000"/>
              </a:solidFill>
            </a:endParaRPr>
          </a:p>
        </p:txBody>
      </p:sp>
      <p:sp>
        <p:nvSpPr>
          <p:cNvPr id="130" name="Rectangle 5"/>
          <p:cNvSpPr/>
          <p:nvPr/>
        </p:nvSpPr>
        <p:spPr>
          <a:xfrm>
            <a:off x="3024939" y="5098565"/>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31" name="Rectangle 5"/>
          <p:cNvSpPr/>
          <p:nvPr/>
        </p:nvSpPr>
        <p:spPr>
          <a:xfrm>
            <a:off x="3178074"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9</a:t>
            </a:r>
            <a:endParaRPr lang="en-GB" sz="700" dirty="0">
              <a:solidFill>
                <a:srgbClr val="000000"/>
              </a:solidFill>
            </a:endParaRPr>
          </a:p>
        </p:txBody>
      </p:sp>
      <p:sp>
        <p:nvSpPr>
          <p:cNvPr id="132" name="Rectangle 5"/>
          <p:cNvSpPr/>
          <p:nvPr/>
        </p:nvSpPr>
        <p:spPr>
          <a:xfrm>
            <a:off x="3326183"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10</a:t>
            </a:r>
            <a:endParaRPr lang="en-GB" sz="700" dirty="0">
              <a:solidFill>
                <a:srgbClr val="000000"/>
              </a:solidFill>
            </a:endParaRPr>
          </a:p>
        </p:txBody>
      </p:sp>
      <p:sp>
        <p:nvSpPr>
          <p:cNvPr id="133" name="Rectangle 5"/>
          <p:cNvSpPr/>
          <p:nvPr/>
        </p:nvSpPr>
        <p:spPr>
          <a:xfrm>
            <a:off x="3474292"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11</a:t>
            </a:r>
            <a:endParaRPr lang="en-GB" sz="700" dirty="0">
              <a:solidFill>
                <a:srgbClr val="000000"/>
              </a:solidFill>
            </a:endParaRPr>
          </a:p>
        </p:txBody>
      </p:sp>
      <p:sp>
        <p:nvSpPr>
          <p:cNvPr id="134" name="Rectangle 5"/>
          <p:cNvSpPr/>
          <p:nvPr/>
        </p:nvSpPr>
        <p:spPr>
          <a:xfrm>
            <a:off x="3622400"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12</a:t>
            </a:r>
            <a:endParaRPr lang="en-GB" sz="700" dirty="0">
              <a:solidFill>
                <a:srgbClr val="000000"/>
              </a:solidFill>
            </a:endParaRPr>
          </a:p>
        </p:txBody>
      </p:sp>
      <p:sp>
        <p:nvSpPr>
          <p:cNvPr id="135" name="Rectangle 5"/>
          <p:cNvSpPr/>
          <p:nvPr/>
        </p:nvSpPr>
        <p:spPr>
          <a:xfrm>
            <a:off x="3770509"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13</a:t>
            </a:r>
            <a:endParaRPr lang="en-GB" sz="700" dirty="0">
              <a:solidFill>
                <a:srgbClr val="000000"/>
              </a:solidFill>
            </a:endParaRPr>
          </a:p>
        </p:txBody>
      </p:sp>
      <p:sp>
        <p:nvSpPr>
          <p:cNvPr id="136" name="Rectangle 5"/>
          <p:cNvSpPr/>
          <p:nvPr/>
        </p:nvSpPr>
        <p:spPr>
          <a:xfrm>
            <a:off x="3918618" y="5098565"/>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37" name="Rectangle 5"/>
          <p:cNvSpPr/>
          <p:nvPr/>
        </p:nvSpPr>
        <p:spPr>
          <a:xfrm>
            <a:off x="4073301"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16</a:t>
            </a:r>
            <a:endParaRPr lang="en-GB" sz="700" dirty="0">
              <a:solidFill>
                <a:srgbClr val="000000"/>
              </a:solidFill>
            </a:endParaRPr>
          </a:p>
        </p:txBody>
      </p:sp>
      <p:sp>
        <p:nvSpPr>
          <p:cNvPr id="138" name="Rectangle 5"/>
          <p:cNvSpPr/>
          <p:nvPr/>
        </p:nvSpPr>
        <p:spPr>
          <a:xfrm>
            <a:off x="4221409"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17</a:t>
            </a:r>
            <a:endParaRPr lang="en-GB" sz="700" dirty="0">
              <a:solidFill>
                <a:srgbClr val="000000"/>
              </a:solidFill>
            </a:endParaRPr>
          </a:p>
        </p:txBody>
      </p:sp>
      <p:sp>
        <p:nvSpPr>
          <p:cNvPr id="139" name="Rectangle 5"/>
          <p:cNvSpPr/>
          <p:nvPr/>
        </p:nvSpPr>
        <p:spPr>
          <a:xfrm>
            <a:off x="4369518"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18</a:t>
            </a:r>
            <a:endParaRPr lang="en-GB" sz="700" dirty="0">
              <a:solidFill>
                <a:srgbClr val="000000"/>
              </a:solidFill>
            </a:endParaRPr>
          </a:p>
        </p:txBody>
      </p:sp>
      <p:sp>
        <p:nvSpPr>
          <p:cNvPr id="140" name="Rectangle 5"/>
          <p:cNvSpPr/>
          <p:nvPr/>
        </p:nvSpPr>
        <p:spPr>
          <a:xfrm>
            <a:off x="4517626"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19</a:t>
            </a:r>
            <a:endParaRPr lang="en-GB" sz="700" dirty="0">
              <a:solidFill>
                <a:srgbClr val="000000"/>
              </a:solidFill>
            </a:endParaRPr>
          </a:p>
        </p:txBody>
      </p:sp>
      <p:sp>
        <p:nvSpPr>
          <p:cNvPr id="141" name="Rectangle 5"/>
          <p:cNvSpPr/>
          <p:nvPr/>
        </p:nvSpPr>
        <p:spPr>
          <a:xfrm>
            <a:off x="4665734"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20</a:t>
            </a:r>
            <a:endParaRPr lang="en-GB" sz="700" dirty="0">
              <a:solidFill>
                <a:srgbClr val="000000"/>
              </a:solidFill>
            </a:endParaRPr>
          </a:p>
        </p:txBody>
      </p:sp>
      <p:sp>
        <p:nvSpPr>
          <p:cNvPr id="142" name="Rectangle 5"/>
          <p:cNvSpPr/>
          <p:nvPr/>
        </p:nvSpPr>
        <p:spPr>
          <a:xfrm>
            <a:off x="4813843" y="5098565"/>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43" name="Rectangle 5"/>
          <p:cNvSpPr/>
          <p:nvPr/>
        </p:nvSpPr>
        <p:spPr>
          <a:xfrm>
            <a:off x="4966839"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23</a:t>
            </a:r>
            <a:endParaRPr lang="en-GB" sz="700" dirty="0">
              <a:solidFill>
                <a:srgbClr val="000000"/>
              </a:solidFill>
            </a:endParaRPr>
          </a:p>
        </p:txBody>
      </p:sp>
      <p:sp>
        <p:nvSpPr>
          <p:cNvPr id="144" name="Rectangle 5"/>
          <p:cNvSpPr/>
          <p:nvPr/>
        </p:nvSpPr>
        <p:spPr>
          <a:xfrm>
            <a:off x="5114948"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24</a:t>
            </a:r>
            <a:endParaRPr lang="en-GB" sz="700" dirty="0">
              <a:solidFill>
                <a:srgbClr val="000000"/>
              </a:solidFill>
            </a:endParaRPr>
          </a:p>
        </p:txBody>
      </p:sp>
      <p:sp>
        <p:nvSpPr>
          <p:cNvPr id="145" name="Rectangle 5"/>
          <p:cNvSpPr/>
          <p:nvPr/>
        </p:nvSpPr>
        <p:spPr>
          <a:xfrm>
            <a:off x="5263057"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25</a:t>
            </a:r>
            <a:endParaRPr lang="en-GB" sz="700" dirty="0">
              <a:solidFill>
                <a:srgbClr val="000000"/>
              </a:solidFill>
            </a:endParaRPr>
          </a:p>
        </p:txBody>
      </p:sp>
      <p:sp>
        <p:nvSpPr>
          <p:cNvPr id="146" name="Rectangle 5"/>
          <p:cNvSpPr/>
          <p:nvPr/>
        </p:nvSpPr>
        <p:spPr>
          <a:xfrm>
            <a:off x="5411165"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26</a:t>
            </a:r>
            <a:endParaRPr lang="en-GB" sz="700" dirty="0">
              <a:solidFill>
                <a:srgbClr val="000000"/>
              </a:solidFill>
            </a:endParaRPr>
          </a:p>
        </p:txBody>
      </p:sp>
      <p:sp>
        <p:nvSpPr>
          <p:cNvPr id="147" name="Rectangle 5"/>
          <p:cNvSpPr/>
          <p:nvPr/>
        </p:nvSpPr>
        <p:spPr>
          <a:xfrm>
            <a:off x="5559274"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27</a:t>
            </a:r>
            <a:endParaRPr lang="en-GB" sz="700" dirty="0">
              <a:solidFill>
                <a:srgbClr val="000000"/>
              </a:solidFill>
            </a:endParaRPr>
          </a:p>
        </p:txBody>
      </p:sp>
      <p:sp>
        <p:nvSpPr>
          <p:cNvPr id="148" name="Rectangle 5"/>
          <p:cNvSpPr/>
          <p:nvPr/>
        </p:nvSpPr>
        <p:spPr>
          <a:xfrm>
            <a:off x="5707383" y="5098565"/>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49" name="Rectangle 5"/>
          <p:cNvSpPr/>
          <p:nvPr/>
        </p:nvSpPr>
        <p:spPr>
          <a:xfrm>
            <a:off x="5863752"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30</a:t>
            </a:r>
            <a:endParaRPr lang="en-GB" sz="700" dirty="0">
              <a:solidFill>
                <a:srgbClr val="000000"/>
              </a:solidFill>
            </a:endParaRPr>
          </a:p>
        </p:txBody>
      </p:sp>
      <p:sp>
        <p:nvSpPr>
          <p:cNvPr id="150" name="Rectangle 5"/>
          <p:cNvSpPr/>
          <p:nvPr/>
        </p:nvSpPr>
        <p:spPr>
          <a:xfrm>
            <a:off x="6011860"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a:t>
            </a:r>
            <a:endParaRPr lang="en-GB" sz="700" dirty="0">
              <a:solidFill>
                <a:srgbClr val="000000"/>
              </a:solidFill>
            </a:endParaRPr>
          </a:p>
        </p:txBody>
      </p:sp>
      <p:sp>
        <p:nvSpPr>
          <p:cNvPr id="151" name="Rectangle 5"/>
          <p:cNvSpPr/>
          <p:nvPr/>
        </p:nvSpPr>
        <p:spPr>
          <a:xfrm>
            <a:off x="6159969"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a:t>
            </a:r>
            <a:endParaRPr lang="en-GB" sz="700" dirty="0">
              <a:solidFill>
                <a:srgbClr val="000000"/>
              </a:solidFill>
            </a:endParaRPr>
          </a:p>
        </p:txBody>
      </p:sp>
      <p:sp>
        <p:nvSpPr>
          <p:cNvPr id="152" name="Rectangle 5"/>
          <p:cNvSpPr/>
          <p:nvPr/>
        </p:nvSpPr>
        <p:spPr>
          <a:xfrm>
            <a:off x="6308078"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3</a:t>
            </a:r>
            <a:endParaRPr lang="en-GB" sz="700" dirty="0">
              <a:solidFill>
                <a:srgbClr val="000000"/>
              </a:solidFill>
            </a:endParaRPr>
          </a:p>
        </p:txBody>
      </p:sp>
      <p:sp>
        <p:nvSpPr>
          <p:cNvPr id="153" name="Rectangle 5"/>
          <p:cNvSpPr/>
          <p:nvPr/>
        </p:nvSpPr>
        <p:spPr>
          <a:xfrm>
            <a:off x="6456186"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4</a:t>
            </a:r>
            <a:endParaRPr lang="en-GB" sz="700" dirty="0">
              <a:solidFill>
                <a:srgbClr val="000000"/>
              </a:solidFill>
            </a:endParaRPr>
          </a:p>
        </p:txBody>
      </p:sp>
      <p:sp>
        <p:nvSpPr>
          <p:cNvPr id="154" name="Rectangle 5"/>
          <p:cNvSpPr/>
          <p:nvPr/>
        </p:nvSpPr>
        <p:spPr>
          <a:xfrm>
            <a:off x="6604296" y="5098565"/>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55" name="Rectangle 5"/>
          <p:cNvSpPr/>
          <p:nvPr/>
        </p:nvSpPr>
        <p:spPr>
          <a:xfrm>
            <a:off x="6758978"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7</a:t>
            </a:r>
            <a:endParaRPr lang="en-GB" sz="700" dirty="0">
              <a:solidFill>
                <a:srgbClr val="000000"/>
              </a:solidFill>
            </a:endParaRPr>
          </a:p>
        </p:txBody>
      </p:sp>
      <p:sp>
        <p:nvSpPr>
          <p:cNvPr id="156" name="Rectangle 5"/>
          <p:cNvSpPr/>
          <p:nvPr/>
        </p:nvSpPr>
        <p:spPr>
          <a:xfrm>
            <a:off x="6907087"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8</a:t>
            </a:r>
            <a:endParaRPr lang="en-GB" sz="700" dirty="0">
              <a:solidFill>
                <a:srgbClr val="000000"/>
              </a:solidFill>
            </a:endParaRPr>
          </a:p>
        </p:txBody>
      </p:sp>
      <p:sp>
        <p:nvSpPr>
          <p:cNvPr id="157" name="Rectangle 5"/>
          <p:cNvSpPr/>
          <p:nvPr/>
        </p:nvSpPr>
        <p:spPr>
          <a:xfrm>
            <a:off x="7055195"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9</a:t>
            </a:r>
            <a:endParaRPr lang="en-GB" sz="700" dirty="0">
              <a:solidFill>
                <a:srgbClr val="000000"/>
              </a:solidFill>
            </a:endParaRPr>
          </a:p>
        </p:txBody>
      </p:sp>
      <p:sp>
        <p:nvSpPr>
          <p:cNvPr id="158" name="Rectangle 5"/>
          <p:cNvSpPr/>
          <p:nvPr/>
        </p:nvSpPr>
        <p:spPr>
          <a:xfrm>
            <a:off x="7203304"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10</a:t>
            </a:r>
            <a:endParaRPr lang="en-GB" sz="700" dirty="0">
              <a:solidFill>
                <a:srgbClr val="000000"/>
              </a:solidFill>
            </a:endParaRPr>
          </a:p>
        </p:txBody>
      </p:sp>
      <p:sp>
        <p:nvSpPr>
          <p:cNvPr id="159" name="Rectangle 5"/>
          <p:cNvSpPr/>
          <p:nvPr/>
        </p:nvSpPr>
        <p:spPr>
          <a:xfrm>
            <a:off x="7351412"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11</a:t>
            </a:r>
            <a:endParaRPr lang="en-GB" sz="700" dirty="0">
              <a:solidFill>
                <a:srgbClr val="000000"/>
              </a:solidFill>
            </a:endParaRPr>
          </a:p>
        </p:txBody>
      </p:sp>
      <p:sp>
        <p:nvSpPr>
          <p:cNvPr id="160" name="Rectangle 5"/>
          <p:cNvSpPr/>
          <p:nvPr/>
        </p:nvSpPr>
        <p:spPr>
          <a:xfrm>
            <a:off x="7499521" y="5098565"/>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61" name="Rectangle 5"/>
          <p:cNvSpPr/>
          <p:nvPr/>
        </p:nvSpPr>
        <p:spPr>
          <a:xfrm>
            <a:off x="7654204"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14</a:t>
            </a:r>
            <a:endParaRPr lang="en-GB" sz="700" dirty="0">
              <a:solidFill>
                <a:srgbClr val="000000"/>
              </a:solidFill>
            </a:endParaRPr>
          </a:p>
        </p:txBody>
      </p:sp>
      <p:sp>
        <p:nvSpPr>
          <p:cNvPr id="162" name="Rectangle 5"/>
          <p:cNvSpPr/>
          <p:nvPr/>
        </p:nvSpPr>
        <p:spPr>
          <a:xfrm>
            <a:off x="7802312"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15</a:t>
            </a:r>
            <a:endParaRPr lang="en-GB" sz="700" dirty="0">
              <a:solidFill>
                <a:srgbClr val="000000"/>
              </a:solidFill>
            </a:endParaRPr>
          </a:p>
        </p:txBody>
      </p:sp>
      <p:sp>
        <p:nvSpPr>
          <p:cNvPr id="163" name="Rectangle 5"/>
          <p:cNvSpPr/>
          <p:nvPr/>
        </p:nvSpPr>
        <p:spPr>
          <a:xfrm>
            <a:off x="7950420"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16</a:t>
            </a:r>
            <a:endParaRPr lang="en-GB" sz="700" dirty="0">
              <a:solidFill>
                <a:srgbClr val="000000"/>
              </a:solidFill>
            </a:endParaRPr>
          </a:p>
        </p:txBody>
      </p:sp>
      <p:sp>
        <p:nvSpPr>
          <p:cNvPr id="164" name="Rectangle 5"/>
          <p:cNvSpPr/>
          <p:nvPr/>
        </p:nvSpPr>
        <p:spPr>
          <a:xfrm>
            <a:off x="8098529"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17</a:t>
            </a:r>
            <a:endParaRPr lang="en-GB" sz="700" dirty="0">
              <a:solidFill>
                <a:srgbClr val="000000"/>
              </a:solidFill>
            </a:endParaRPr>
          </a:p>
        </p:txBody>
      </p:sp>
      <p:sp>
        <p:nvSpPr>
          <p:cNvPr id="165" name="Rectangle 5"/>
          <p:cNvSpPr/>
          <p:nvPr/>
        </p:nvSpPr>
        <p:spPr>
          <a:xfrm>
            <a:off x="8246638" y="5098565"/>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18</a:t>
            </a:r>
            <a:endParaRPr lang="en-GB" sz="700" dirty="0">
              <a:solidFill>
                <a:srgbClr val="000000"/>
              </a:solidFill>
            </a:endParaRPr>
          </a:p>
        </p:txBody>
      </p:sp>
      <p:sp>
        <p:nvSpPr>
          <p:cNvPr id="166" name="Rectangle 5"/>
          <p:cNvSpPr/>
          <p:nvPr/>
        </p:nvSpPr>
        <p:spPr>
          <a:xfrm>
            <a:off x="8394747" y="5098565"/>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67" name="Rectangle 6"/>
          <p:cNvSpPr/>
          <p:nvPr/>
        </p:nvSpPr>
        <p:spPr>
          <a:xfrm>
            <a:off x="8552988" y="2141787"/>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21</a:t>
            </a:r>
            <a:endParaRPr lang="en-GB" sz="800" dirty="0">
              <a:solidFill>
                <a:srgbClr val="000000"/>
              </a:solidFill>
            </a:endParaRPr>
          </a:p>
        </p:txBody>
      </p:sp>
      <p:sp>
        <p:nvSpPr>
          <p:cNvPr id="168" name="Rectangle 5"/>
          <p:cNvSpPr/>
          <p:nvPr/>
        </p:nvSpPr>
        <p:spPr>
          <a:xfrm>
            <a:off x="8552988" y="2341282"/>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21</a:t>
            </a:r>
            <a:endParaRPr lang="en-GB" sz="700" dirty="0">
              <a:solidFill>
                <a:srgbClr val="000000"/>
              </a:solidFill>
            </a:endParaRPr>
          </a:p>
        </p:txBody>
      </p:sp>
      <p:sp>
        <p:nvSpPr>
          <p:cNvPr id="169" name="Rectangle 5"/>
          <p:cNvSpPr/>
          <p:nvPr/>
        </p:nvSpPr>
        <p:spPr>
          <a:xfrm>
            <a:off x="8701097" y="2341282"/>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22</a:t>
            </a:r>
            <a:endParaRPr lang="en-GB" sz="700" dirty="0">
              <a:solidFill>
                <a:srgbClr val="000000"/>
              </a:solidFill>
            </a:endParaRPr>
          </a:p>
        </p:txBody>
      </p:sp>
      <p:sp>
        <p:nvSpPr>
          <p:cNvPr id="170" name="Rectangle 5"/>
          <p:cNvSpPr/>
          <p:nvPr/>
        </p:nvSpPr>
        <p:spPr>
          <a:xfrm>
            <a:off x="8849205" y="2341282"/>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23</a:t>
            </a:r>
            <a:endParaRPr lang="en-GB" sz="700" dirty="0">
              <a:solidFill>
                <a:srgbClr val="000000"/>
              </a:solidFill>
            </a:endParaRPr>
          </a:p>
        </p:txBody>
      </p:sp>
      <p:sp>
        <p:nvSpPr>
          <p:cNvPr id="171" name="Rectangle 5"/>
          <p:cNvSpPr/>
          <p:nvPr/>
        </p:nvSpPr>
        <p:spPr>
          <a:xfrm>
            <a:off x="8997314" y="2341282"/>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24</a:t>
            </a:r>
            <a:endParaRPr lang="en-GB" sz="700" dirty="0">
              <a:solidFill>
                <a:srgbClr val="000000"/>
              </a:solidFill>
            </a:endParaRPr>
          </a:p>
        </p:txBody>
      </p:sp>
      <p:sp>
        <p:nvSpPr>
          <p:cNvPr id="172" name="Rectangle 5"/>
          <p:cNvSpPr/>
          <p:nvPr/>
        </p:nvSpPr>
        <p:spPr>
          <a:xfrm>
            <a:off x="9145422" y="2341282"/>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25</a:t>
            </a:r>
            <a:endParaRPr lang="en-GB" sz="700" dirty="0">
              <a:solidFill>
                <a:srgbClr val="000000"/>
              </a:solidFill>
            </a:endParaRPr>
          </a:p>
        </p:txBody>
      </p:sp>
      <p:sp>
        <p:nvSpPr>
          <p:cNvPr id="173" name="Rectangle 5"/>
          <p:cNvSpPr/>
          <p:nvPr/>
        </p:nvSpPr>
        <p:spPr>
          <a:xfrm>
            <a:off x="9293532" y="2341282"/>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74" name="Rectangle 5"/>
          <p:cNvSpPr/>
          <p:nvPr/>
        </p:nvSpPr>
        <p:spPr>
          <a:xfrm>
            <a:off x="8552988" y="5091109"/>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21</a:t>
            </a:r>
            <a:endParaRPr lang="en-GB" sz="700" dirty="0">
              <a:solidFill>
                <a:srgbClr val="000000"/>
              </a:solidFill>
            </a:endParaRPr>
          </a:p>
        </p:txBody>
      </p:sp>
      <p:sp>
        <p:nvSpPr>
          <p:cNvPr id="175" name="Rectangle 5"/>
          <p:cNvSpPr/>
          <p:nvPr/>
        </p:nvSpPr>
        <p:spPr>
          <a:xfrm>
            <a:off x="8701097" y="5091109"/>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22</a:t>
            </a:r>
            <a:endParaRPr lang="en-GB" sz="700" dirty="0">
              <a:solidFill>
                <a:srgbClr val="000000"/>
              </a:solidFill>
            </a:endParaRPr>
          </a:p>
        </p:txBody>
      </p:sp>
      <p:sp>
        <p:nvSpPr>
          <p:cNvPr id="176" name="Rectangle 5"/>
          <p:cNvSpPr/>
          <p:nvPr/>
        </p:nvSpPr>
        <p:spPr>
          <a:xfrm>
            <a:off x="8849205" y="5091109"/>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23</a:t>
            </a:r>
            <a:endParaRPr lang="en-GB" sz="700" dirty="0">
              <a:solidFill>
                <a:srgbClr val="000000"/>
              </a:solidFill>
            </a:endParaRPr>
          </a:p>
        </p:txBody>
      </p:sp>
      <p:sp>
        <p:nvSpPr>
          <p:cNvPr id="177" name="Rectangle 5"/>
          <p:cNvSpPr/>
          <p:nvPr/>
        </p:nvSpPr>
        <p:spPr>
          <a:xfrm>
            <a:off x="8997314" y="5091109"/>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24</a:t>
            </a:r>
            <a:endParaRPr lang="en-GB" sz="700" dirty="0">
              <a:solidFill>
                <a:srgbClr val="000000"/>
              </a:solidFill>
            </a:endParaRPr>
          </a:p>
        </p:txBody>
      </p:sp>
      <p:sp>
        <p:nvSpPr>
          <p:cNvPr id="178" name="Rectangle 5"/>
          <p:cNvSpPr/>
          <p:nvPr/>
        </p:nvSpPr>
        <p:spPr>
          <a:xfrm>
            <a:off x="9145422" y="5091109"/>
            <a:ext cx="123518"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GB" sz="700" smtClean="0">
                <a:solidFill>
                  <a:srgbClr val="000000"/>
                </a:solidFill>
              </a:rPr>
              <a:t>25</a:t>
            </a:r>
            <a:endParaRPr lang="en-GB" sz="700" dirty="0">
              <a:solidFill>
                <a:srgbClr val="000000"/>
              </a:solidFill>
            </a:endParaRPr>
          </a:p>
        </p:txBody>
      </p:sp>
      <p:sp>
        <p:nvSpPr>
          <p:cNvPr id="179" name="Rectangle 5"/>
          <p:cNvSpPr/>
          <p:nvPr/>
        </p:nvSpPr>
        <p:spPr>
          <a:xfrm>
            <a:off x="9293532" y="5091109"/>
            <a:ext cx="123518" cy="176135"/>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en-GB" sz="700" dirty="0">
              <a:solidFill>
                <a:srgbClr val="000000"/>
              </a:solidFill>
            </a:endParaRPr>
          </a:p>
        </p:txBody>
      </p:sp>
      <p:sp>
        <p:nvSpPr>
          <p:cNvPr id="180" name="Rectangle 5"/>
          <p:cNvSpPr/>
          <p:nvPr/>
        </p:nvSpPr>
        <p:spPr>
          <a:xfrm>
            <a:off x="492397" y="4891157"/>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12</a:t>
            </a:r>
            <a:endParaRPr lang="en-GB" sz="800" dirty="0">
              <a:solidFill>
                <a:srgbClr val="000000"/>
              </a:solidFill>
            </a:endParaRPr>
          </a:p>
        </p:txBody>
      </p:sp>
      <p:sp>
        <p:nvSpPr>
          <p:cNvPr id="181" name="Rectangle 5"/>
          <p:cNvSpPr/>
          <p:nvPr/>
        </p:nvSpPr>
        <p:spPr>
          <a:xfrm>
            <a:off x="3178074" y="4891157"/>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15</a:t>
            </a:r>
            <a:endParaRPr lang="en-GB" sz="800" dirty="0">
              <a:solidFill>
                <a:srgbClr val="000000"/>
              </a:solidFill>
            </a:endParaRPr>
          </a:p>
        </p:txBody>
      </p:sp>
      <p:sp>
        <p:nvSpPr>
          <p:cNvPr id="182" name="Rectangle 6"/>
          <p:cNvSpPr/>
          <p:nvPr/>
        </p:nvSpPr>
        <p:spPr>
          <a:xfrm>
            <a:off x="4073301" y="4891157"/>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16</a:t>
            </a:r>
            <a:endParaRPr lang="en-GB" sz="800" dirty="0">
              <a:solidFill>
                <a:srgbClr val="000000"/>
              </a:solidFill>
            </a:endParaRPr>
          </a:p>
        </p:txBody>
      </p:sp>
      <p:sp>
        <p:nvSpPr>
          <p:cNvPr id="183" name="Rectangle 6"/>
          <p:cNvSpPr/>
          <p:nvPr/>
        </p:nvSpPr>
        <p:spPr>
          <a:xfrm>
            <a:off x="4968526" y="4891157"/>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17</a:t>
            </a:r>
            <a:endParaRPr lang="en-GB" sz="800" dirty="0">
              <a:solidFill>
                <a:srgbClr val="000000"/>
              </a:solidFill>
            </a:endParaRPr>
          </a:p>
        </p:txBody>
      </p:sp>
      <p:sp>
        <p:nvSpPr>
          <p:cNvPr id="184" name="Rectangle 5"/>
          <p:cNvSpPr/>
          <p:nvPr/>
        </p:nvSpPr>
        <p:spPr>
          <a:xfrm>
            <a:off x="5863752" y="4891157"/>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18</a:t>
            </a:r>
            <a:endParaRPr lang="en-GB" sz="800" dirty="0">
              <a:solidFill>
                <a:srgbClr val="000000"/>
              </a:solidFill>
            </a:endParaRPr>
          </a:p>
        </p:txBody>
      </p:sp>
      <p:sp>
        <p:nvSpPr>
          <p:cNvPr id="185" name="Rectangle 6"/>
          <p:cNvSpPr/>
          <p:nvPr/>
        </p:nvSpPr>
        <p:spPr>
          <a:xfrm>
            <a:off x="6758978" y="4891157"/>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19</a:t>
            </a:r>
            <a:endParaRPr lang="en-GB" sz="800" dirty="0">
              <a:solidFill>
                <a:srgbClr val="000000"/>
              </a:solidFill>
            </a:endParaRPr>
          </a:p>
        </p:txBody>
      </p:sp>
      <p:sp>
        <p:nvSpPr>
          <p:cNvPr id="186" name="Rectangle 6"/>
          <p:cNvSpPr/>
          <p:nvPr/>
        </p:nvSpPr>
        <p:spPr>
          <a:xfrm>
            <a:off x="7654204" y="4891157"/>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20</a:t>
            </a:r>
            <a:endParaRPr lang="en-GB" sz="800" dirty="0">
              <a:solidFill>
                <a:srgbClr val="000000"/>
              </a:solidFill>
            </a:endParaRPr>
          </a:p>
        </p:txBody>
      </p:sp>
      <p:sp>
        <p:nvSpPr>
          <p:cNvPr id="187" name="Rectangle 6"/>
          <p:cNvSpPr/>
          <p:nvPr/>
        </p:nvSpPr>
        <p:spPr>
          <a:xfrm>
            <a:off x="1389170" y="4891157"/>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13</a:t>
            </a:r>
            <a:endParaRPr lang="en-GB" sz="800" dirty="0">
              <a:solidFill>
                <a:srgbClr val="000000"/>
              </a:solidFill>
            </a:endParaRPr>
          </a:p>
        </p:txBody>
      </p:sp>
      <p:sp>
        <p:nvSpPr>
          <p:cNvPr id="188" name="Rectangle 6"/>
          <p:cNvSpPr/>
          <p:nvPr/>
        </p:nvSpPr>
        <p:spPr>
          <a:xfrm>
            <a:off x="2284396" y="4891157"/>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14</a:t>
            </a:r>
            <a:endParaRPr lang="en-GB" sz="800" dirty="0">
              <a:solidFill>
                <a:srgbClr val="000000"/>
              </a:solidFill>
            </a:endParaRPr>
          </a:p>
        </p:txBody>
      </p:sp>
      <p:sp>
        <p:nvSpPr>
          <p:cNvPr id="189" name="Rectangle 6"/>
          <p:cNvSpPr/>
          <p:nvPr/>
        </p:nvSpPr>
        <p:spPr>
          <a:xfrm>
            <a:off x="8552988" y="4883701"/>
            <a:ext cx="864062" cy="17613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800" smtClean="0">
                <a:solidFill>
                  <a:srgbClr val="000000"/>
                </a:solidFill>
              </a:rPr>
              <a:t>21</a:t>
            </a:r>
            <a:endParaRPr lang="en-GB" sz="800" dirty="0">
              <a:solidFill>
                <a:srgbClr val="000000"/>
              </a:solidFill>
            </a:endParaRPr>
          </a:p>
        </p:txBody>
      </p:sp>
      <p:sp>
        <p:nvSpPr>
          <p:cNvPr id="190" name="Rectangle 16"/>
          <p:cNvSpPr/>
          <p:nvPr/>
        </p:nvSpPr>
        <p:spPr>
          <a:xfrm>
            <a:off x="8192914" y="206048"/>
            <a:ext cx="1224136" cy="236865"/>
          </a:xfrm>
          <a:prstGeom prst="rect">
            <a:avLst/>
          </a:prstGeom>
          <a:solidFill>
            <a:srgbClr val="C6007E"/>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900" b="1" dirty="0">
                <a:solidFill>
                  <a:schemeClr val="bg1"/>
                </a:solidFill>
              </a:rPr>
              <a:t>Alternative</a:t>
            </a:r>
          </a:p>
        </p:txBody>
      </p:sp>
    </p:spTree>
    <p:extLst>
      <p:ext uri="{BB962C8B-B14F-4D97-AF65-F5344CB8AC3E}">
        <p14:creationId xmlns:p14="http://schemas.microsoft.com/office/powerpoint/2010/main" val="24986416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 Placeholder 29"/>
          <p:cNvSpPr>
            <a:spLocks noGrp="1"/>
          </p:cNvSpPr>
          <p:nvPr>
            <p:ph type="body" sz="quarter" idx="30"/>
          </p:nvPr>
        </p:nvSpPr>
        <p:spPr/>
        <p:txBody>
          <a:bodyPr/>
          <a:lstStyle/>
          <a:p>
            <a:pPr lvl="0"/>
            <a:r>
              <a:rPr lang="en-US" dirty="0" smtClean="0">
                <a:solidFill>
                  <a:srgbClr val="00338D"/>
                </a:solidFill>
              </a:rPr>
              <a:t>www.kpmg.de/socialmedia</a:t>
            </a:r>
            <a:endParaRPr lang="en-US" dirty="0">
              <a:solidFill>
                <a:srgbClr val="00338D"/>
              </a:solidFill>
            </a:endParaRPr>
          </a:p>
        </p:txBody>
      </p:sp>
      <p:sp>
        <p:nvSpPr>
          <p:cNvPr id="40" name="Text Placeholder 39"/>
          <p:cNvSpPr>
            <a:spLocks noGrp="1"/>
          </p:cNvSpPr>
          <p:nvPr>
            <p:ph type="body" sz="quarter" idx="15"/>
          </p:nvPr>
        </p:nvSpPr>
        <p:spPr/>
        <p:txBody>
          <a:bodyPr/>
          <a:lstStyle/>
          <a:p>
            <a:pPr lvl="0"/>
            <a:r>
              <a:rPr lang="en-US" dirty="0" smtClean="0">
                <a:solidFill>
                  <a:srgbClr val="00338D"/>
                </a:solidFill>
              </a:rPr>
              <a:t>www.kpmg.de</a:t>
            </a:r>
            <a:endParaRPr lang="en-US" dirty="0">
              <a:solidFill>
                <a:srgbClr val="00338D"/>
              </a:solidFill>
            </a:endParaRPr>
          </a:p>
        </p:txBody>
      </p:sp>
      <p:sp>
        <p:nvSpPr>
          <p:cNvPr id="2" name="Titel 1"/>
          <p:cNvSpPr>
            <a:spLocks noGrp="1"/>
          </p:cNvSpPr>
          <p:nvPr>
            <p:ph type="title"/>
          </p:nvPr>
        </p:nvSpPr>
        <p:spPr/>
        <p:txBody>
          <a:bodyPr/>
          <a:lstStyle/>
          <a:p>
            <a:r>
              <a:rPr lang="en-US" dirty="0" smtClean="0"/>
              <a:t>Contacts</a:t>
            </a:r>
            <a:br>
              <a:rPr lang="en-US" dirty="0" smtClean="0"/>
            </a:br>
            <a:endParaRPr lang="en-US" sz="900" b="1" dirty="0">
              <a:solidFill>
                <a:srgbClr val="00338D"/>
              </a:solidFill>
              <a:latin typeface="+mn-lt"/>
              <a:ea typeface="+mn-ea"/>
              <a:cs typeface="+mn-cs"/>
            </a:endParaRPr>
          </a:p>
        </p:txBody>
      </p:sp>
      <p:sp>
        <p:nvSpPr>
          <p:cNvPr id="47" name="Text Placeholder 46"/>
          <p:cNvSpPr>
            <a:spLocks noGrp="1"/>
          </p:cNvSpPr>
          <p:nvPr>
            <p:ph type="body" sz="quarter" idx="29"/>
          </p:nvPr>
        </p:nvSpPr>
        <p:spPr/>
        <p:txBody>
          <a:bodyPr/>
          <a:lstStyle/>
          <a:p>
            <a:pPr lvl="0">
              <a:spcAft>
                <a:spcPts val="200"/>
              </a:spcAft>
            </a:pPr>
            <a:r>
              <a:rPr lang="en-US" altLang="de-DE" dirty="0" smtClean="0"/>
              <a:t>Maxi Muster</a:t>
            </a:r>
          </a:p>
          <a:p>
            <a:pPr lvl="0">
              <a:spcAft>
                <a:spcPts val="200"/>
              </a:spcAft>
            </a:pPr>
            <a:r>
              <a:rPr lang="en-US" altLang="de-DE" b="0" dirty="0" smtClean="0">
                <a:solidFill>
                  <a:schemeClr val="tx1"/>
                </a:solidFill>
              </a:rPr>
              <a:t>Position, </a:t>
            </a:r>
            <a:r>
              <a:rPr lang="en-US" altLang="de-DE" b="0" dirty="0" err="1" smtClean="0">
                <a:solidFill>
                  <a:schemeClr val="tx1"/>
                </a:solidFill>
              </a:rPr>
              <a:t>Bereich</a:t>
            </a:r>
            <a:endParaRPr lang="en-US" altLang="de-DE" b="0" dirty="0" smtClean="0">
              <a:solidFill>
                <a:schemeClr val="tx1"/>
              </a:solidFill>
            </a:endParaRPr>
          </a:p>
          <a:p>
            <a:pPr lvl="0">
              <a:spcAft>
                <a:spcPts val="200"/>
              </a:spcAft>
            </a:pPr>
            <a:r>
              <a:rPr lang="en-US" altLang="de-DE" b="0" dirty="0" smtClean="0">
                <a:solidFill>
                  <a:schemeClr val="tx1"/>
                </a:solidFill>
                <a:sym typeface="Wingdings" panose="05000000000000000000" pitchFamily="2" charset="2"/>
              </a:rPr>
              <a:t>T +49 69 123-4567</a:t>
            </a:r>
          </a:p>
          <a:p>
            <a:pPr lvl="0">
              <a:spcAft>
                <a:spcPts val="200"/>
              </a:spcAft>
            </a:pPr>
            <a:r>
              <a:rPr lang="en-US" altLang="de-DE" b="0" dirty="0" smtClean="0">
                <a:solidFill>
                  <a:schemeClr val="tx1"/>
                </a:solidFill>
              </a:rPr>
              <a:t>mmustermann@kpmg.com</a:t>
            </a:r>
          </a:p>
          <a:p>
            <a:pPr lvl="0">
              <a:spcAft>
                <a:spcPts val="200"/>
              </a:spcAft>
            </a:pPr>
            <a:endParaRPr lang="en-US" altLang="de-DE" b="0" dirty="0" smtClean="0">
              <a:solidFill>
                <a:schemeClr val="tx1"/>
              </a:solidFill>
              <a:sym typeface="Wingdings" panose="05000000000000000000" pitchFamily="2" charset="2"/>
            </a:endParaRPr>
          </a:p>
          <a:p>
            <a:pPr lvl="0">
              <a:spcAft>
                <a:spcPts val="200"/>
              </a:spcAft>
            </a:pPr>
            <a:r>
              <a:rPr lang="en-US" altLang="de-DE" b="0" dirty="0" smtClean="0">
                <a:solidFill>
                  <a:schemeClr val="tx1"/>
                </a:solidFill>
              </a:rPr>
              <a:t>KPMG AG </a:t>
            </a:r>
          </a:p>
          <a:p>
            <a:pPr lvl="0">
              <a:spcAft>
                <a:spcPts val="200"/>
              </a:spcAft>
            </a:pPr>
            <a:r>
              <a:rPr lang="en-US" altLang="de-DE" b="0" dirty="0" smtClean="0">
                <a:solidFill>
                  <a:schemeClr val="tx1"/>
                </a:solidFill>
              </a:rPr>
              <a:t>Wirtschaftsprüfungsgesellschaft</a:t>
            </a:r>
          </a:p>
          <a:p>
            <a:pPr lvl="0">
              <a:spcAft>
                <a:spcPts val="200"/>
              </a:spcAft>
            </a:pPr>
            <a:r>
              <a:rPr lang="en-US" altLang="de-DE" b="0" dirty="0" err="1" smtClean="0">
                <a:solidFill>
                  <a:schemeClr val="tx1"/>
                </a:solidFill>
                <a:sym typeface="Wingdings" panose="05000000000000000000" pitchFamily="2" charset="2"/>
              </a:rPr>
              <a:t>Musterstraße</a:t>
            </a:r>
            <a:r>
              <a:rPr lang="en-US" altLang="de-DE" b="0" dirty="0" smtClean="0">
                <a:solidFill>
                  <a:schemeClr val="tx1"/>
                </a:solidFill>
                <a:sym typeface="Wingdings" panose="05000000000000000000" pitchFamily="2" charset="2"/>
              </a:rPr>
              <a:t> 1</a:t>
            </a:r>
          </a:p>
          <a:p>
            <a:pPr lvl="0">
              <a:spcAft>
                <a:spcPts val="200"/>
              </a:spcAft>
            </a:pPr>
            <a:r>
              <a:rPr lang="en-US" altLang="de-DE" b="0" dirty="0" smtClean="0">
                <a:solidFill>
                  <a:schemeClr val="tx1"/>
                </a:solidFill>
                <a:sym typeface="Wingdings" panose="05000000000000000000" pitchFamily="2" charset="2"/>
              </a:rPr>
              <a:t>12345 </a:t>
            </a:r>
            <a:r>
              <a:rPr lang="en-US" altLang="de-DE" b="0" dirty="0" err="1" smtClean="0">
                <a:solidFill>
                  <a:schemeClr val="tx1"/>
                </a:solidFill>
                <a:sym typeface="Wingdings" panose="05000000000000000000" pitchFamily="2" charset="2"/>
              </a:rPr>
              <a:t>Stadt</a:t>
            </a:r>
            <a:endParaRPr lang="en-US" altLang="de-DE" b="0" dirty="0">
              <a:solidFill>
                <a:schemeClr val="tx1"/>
              </a:solidFill>
              <a:sym typeface="Wingdings" panose="05000000000000000000" pitchFamily="2" charset="2"/>
            </a:endParaRPr>
          </a:p>
        </p:txBody>
      </p:sp>
      <p:sp>
        <p:nvSpPr>
          <p:cNvPr id="46" name="Text Placeholder 45"/>
          <p:cNvSpPr>
            <a:spLocks noGrp="1"/>
          </p:cNvSpPr>
          <p:nvPr>
            <p:ph type="body" sz="quarter" idx="28"/>
          </p:nvPr>
        </p:nvSpPr>
        <p:spPr/>
        <p:txBody>
          <a:bodyPr/>
          <a:lstStyle/>
          <a:p>
            <a:pPr lvl="0">
              <a:spcAft>
                <a:spcPts val="200"/>
              </a:spcAft>
            </a:pPr>
            <a:r>
              <a:rPr lang="en-US" altLang="de-DE" dirty="0" smtClean="0"/>
              <a:t>Maxi Muster</a:t>
            </a:r>
          </a:p>
          <a:p>
            <a:pPr lvl="0">
              <a:spcAft>
                <a:spcPts val="200"/>
              </a:spcAft>
            </a:pPr>
            <a:r>
              <a:rPr lang="en-US" altLang="de-DE" b="0" dirty="0" smtClean="0">
                <a:solidFill>
                  <a:schemeClr val="tx1"/>
                </a:solidFill>
              </a:rPr>
              <a:t>Position, </a:t>
            </a:r>
            <a:r>
              <a:rPr lang="en-US" altLang="de-DE" b="0" dirty="0" err="1" smtClean="0">
                <a:solidFill>
                  <a:schemeClr val="tx1"/>
                </a:solidFill>
              </a:rPr>
              <a:t>Bereich</a:t>
            </a:r>
            <a:endParaRPr lang="en-US" altLang="de-DE" b="0" dirty="0" smtClean="0">
              <a:solidFill>
                <a:schemeClr val="tx1"/>
              </a:solidFill>
            </a:endParaRPr>
          </a:p>
          <a:p>
            <a:pPr lvl="0">
              <a:spcAft>
                <a:spcPts val="200"/>
              </a:spcAft>
            </a:pPr>
            <a:r>
              <a:rPr lang="en-US" altLang="de-DE" b="0" dirty="0" smtClean="0">
                <a:solidFill>
                  <a:schemeClr val="tx1"/>
                </a:solidFill>
                <a:sym typeface="Wingdings" panose="05000000000000000000" pitchFamily="2" charset="2"/>
              </a:rPr>
              <a:t>T +49 69 123-4567</a:t>
            </a:r>
          </a:p>
          <a:p>
            <a:pPr lvl="0">
              <a:spcAft>
                <a:spcPts val="200"/>
              </a:spcAft>
            </a:pPr>
            <a:r>
              <a:rPr lang="en-US" altLang="de-DE" b="0" dirty="0" smtClean="0">
                <a:solidFill>
                  <a:schemeClr val="tx1"/>
                </a:solidFill>
              </a:rPr>
              <a:t>mmustermann@kpmg.com</a:t>
            </a:r>
          </a:p>
          <a:p>
            <a:pPr lvl="0">
              <a:spcAft>
                <a:spcPts val="200"/>
              </a:spcAft>
            </a:pPr>
            <a:endParaRPr lang="en-US" altLang="de-DE" b="0" dirty="0" smtClean="0">
              <a:solidFill>
                <a:schemeClr val="tx1"/>
              </a:solidFill>
              <a:sym typeface="Wingdings" panose="05000000000000000000" pitchFamily="2" charset="2"/>
            </a:endParaRPr>
          </a:p>
          <a:p>
            <a:pPr lvl="0">
              <a:spcAft>
                <a:spcPts val="200"/>
              </a:spcAft>
            </a:pPr>
            <a:r>
              <a:rPr lang="en-US" altLang="de-DE" b="0" dirty="0" smtClean="0">
                <a:solidFill>
                  <a:schemeClr val="tx1"/>
                </a:solidFill>
              </a:rPr>
              <a:t>KPMG AG </a:t>
            </a:r>
          </a:p>
          <a:p>
            <a:pPr lvl="0">
              <a:spcAft>
                <a:spcPts val="200"/>
              </a:spcAft>
            </a:pPr>
            <a:r>
              <a:rPr lang="en-US" altLang="de-DE" b="0" dirty="0" smtClean="0">
                <a:solidFill>
                  <a:schemeClr val="tx1"/>
                </a:solidFill>
              </a:rPr>
              <a:t>Wirtschaftsprüfungsgesellschaft</a:t>
            </a:r>
          </a:p>
          <a:p>
            <a:pPr lvl="0">
              <a:spcAft>
                <a:spcPts val="200"/>
              </a:spcAft>
            </a:pPr>
            <a:r>
              <a:rPr lang="en-US" altLang="de-DE" b="0" dirty="0" err="1" smtClean="0">
                <a:solidFill>
                  <a:schemeClr val="tx1"/>
                </a:solidFill>
                <a:sym typeface="Wingdings" panose="05000000000000000000" pitchFamily="2" charset="2"/>
              </a:rPr>
              <a:t>Musterstraße</a:t>
            </a:r>
            <a:r>
              <a:rPr lang="en-US" altLang="de-DE" b="0" dirty="0" smtClean="0">
                <a:solidFill>
                  <a:schemeClr val="tx1"/>
                </a:solidFill>
                <a:sym typeface="Wingdings" panose="05000000000000000000" pitchFamily="2" charset="2"/>
              </a:rPr>
              <a:t> 1</a:t>
            </a:r>
          </a:p>
          <a:p>
            <a:pPr lvl="0">
              <a:spcAft>
                <a:spcPts val="200"/>
              </a:spcAft>
            </a:pPr>
            <a:r>
              <a:rPr lang="en-US" altLang="de-DE" b="0" dirty="0" smtClean="0">
                <a:solidFill>
                  <a:schemeClr val="tx1"/>
                </a:solidFill>
                <a:sym typeface="Wingdings" panose="05000000000000000000" pitchFamily="2" charset="2"/>
              </a:rPr>
              <a:t>12345 </a:t>
            </a:r>
            <a:r>
              <a:rPr lang="en-US" altLang="de-DE" b="0" dirty="0" err="1" smtClean="0">
                <a:solidFill>
                  <a:schemeClr val="tx1"/>
                </a:solidFill>
                <a:sym typeface="Wingdings" panose="05000000000000000000" pitchFamily="2" charset="2"/>
              </a:rPr>
              <a:t>Stadt</a:t>
            </a:r>
            <a:endParaRPr lang="en-US" altLang="de-DE" b="0" dirty="0">
              <a:solidFill>
                <a:schemeClr val="tx1"/>
              </a:solidFill>
              <a:sym typeface="Wingdings" panose="05000000000000000000" pitchFamily="2" charset="2"/>
            </a:endParaRPr>
          </a:p>
        </p:txBody>
      </p:sp>
      <p:sp>
        <p:nvSpPr>
          <p:cNvPr id="5" name="Rechteck 4"/>
          <p:cNvSpPr/>
          <p:nvPr/>
        </p:nvSpPr>
        <p:spPr>
          <a:xfrm>
            <a:off x="1715999" y="1526638"/>
            <a:ext cx="3800720" cy="169277"/>
          </a:xfrm>
          <a:prstGeom prst="rect">
            <a:avLst/>
          </a:prstGeom>
        </p:spPr>
        <p:txBody>
          <a:bodyPr wrap="none" lIns="0" tIns="0" rIns="0" bIns="0">
            <a:spAutoFit/>
          </a:bodyPr>
          <a:lstStyle/>
          <a:p>
            <a:r>
              <a:rPr lang="en-US" sz="1100" b="1" dirty="0" smtClean="0">
                <a:solidFill>
                  <a:srgbClr val="00338D"/>
                </a:solidFill>
                <a:ea typeface="+mj-ea"/>
                <a:cs typeface="+mj-cs"/>
              </a:rPr>
              <a:t>The contacts at KPMG in connection with this report are:</a:t>
            </a:r>
            <a:endParaRPr lang="en-US" sz="1100" dirty="0"/>
          </a:p>
        </p:txBody>
      </p:sp>
      <p:sp>
        <p:nvSpPr>
          <p:cNvPr id="29" name="Text Placeholder 28"/>
          <p:cNvSpPr>
            <a:spLocks noGrp="1"/>
          </p:cNvSpPr>
          <p:nvPr>
            <p:ph type="body" sz="quarter" idx="13"/>
            <p:custDataLst>
              <p:tags r:id="rId1"/>
            </p:custDataLst>
          </p:nvPr>
        </p:nvSpPr>
        <p:spPr/>
        <p:txBody>
          <a:bodyPr/>
          <a:lstStyle/>
          <a:p>
            <a:pPr lvl="0"/>
            <a:r>
              <a:rPr lang="en-US" smtClean="0">
                <a:solidFill>
                  <a:srgbClr val="000000">
                    <a:lumMod val="65000"/>
                    <a:lumOff val="35000"/>
                  </a:srgbClr>
                </a:solidFill>
              </a:rPr>
              <a:t>© 2017 KPMG AG Wirtschaftsprüfungsgesellschaft, a member firm of the KPMG network of independent member firms affiliated with KPMG International Cooperative (“KPMG International”), a Swiss entity. All rights reserved. The name KPMG and the logo are registered trademarks of KPMG International.</a:t>
            </a:r>
            <a:endParaRPr lang="en-US" dirty="0">
              <a:effectLst/>
            </a:endParaRPr>
          </a:p>
        </p:txBody>
      </p:sp>
    </p:spTree>
    <p:extLst>
      <p:ext uri="{BB962C8B-B14F-4D97-AF65-F5344CB8AC3E}">
        <p14:creationId xmlns:p14="http://schemas.microsoft.com/office/powerpoint/2010/main" val="91691273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platzhalter 12"/>
          <p:cNvSpPr>
            <a:spLocks noGrp="1"/>
          </p:cNvSpPr>
          <p:nvPr>
            <p:ph type="body" sz="quarter" idx="10"/>
          </p:nvPr>
        </p:nvSpPr>
        <p:spPr/>
        <p:txBody>
          <a:bodyPr/>
          <a:lstStyle/>
          <a:p>
            <a:pPr lvl="2">
              <a:spcBef>
                <a:spcPts val="300"/>
              </a:spcBef>
            </a:pPr>
            <a:r>
              <a:rPr lang="en-US" sz="1000" dirty="0"/>
              <a:t>A total of 51 strategic and 26 financial investors were addressed, of which a total of 10 submitted an indicative offer (thereof 3 financial investors)</a:t>
            </a:r>
          </a:p>
          <a:p>
            <a:pPr lvl="2">
              <a:spcBef>
                <a:spcPts val="300"/>
              </a:spcBef>
            </a:pPr>
            <a:r>
              <a:rPr lang="en-US" sz="1000" dirty="0"/>
              <a:t>A final response has yet to be made by 6 of the parties addressed</a:t>
            </a:r>
          </a:p>
          <a:p>
            <a:pPr lvl="3">
              <a:spcBef>
                <a:spcPts val="300"/>
              </a:spcBef>
            </a:pPr>
            <a:r>
              <a:rPr lang="en-US" sz="1000" dirty="0"/>
              <a:t>Strategic investors: Investor 1, investor 2 (offer already announced orally), </a:t>
            </a:r>
          </a:p>
          <a:p>
            <a:pPr lvl="3">
              <a:spcBef>
                <a:spcPts val="300"/>
              </a:spcBef>
            </a:pPr>
            <a:r>
              <a:rPr lang="en-US" sz="1000" dirty="0"/>
              <a:t>Financial investors: PE 1</a:t>
            </a:r>
          </a:p>
          <a:p>
            <a:pPr lvl="2">
              <a:spcBef>
                <a:spcPts val="300"/>
              </a:spcBef>
            </a:pPr>
            <a:r>
              <a:rPr lang="en-US" sz="1000" dirty="0"/>
              <a:t>The following interested parties have reviewed the information memorandum, but not submitted an offer: </a:t>
            </a:r>
          </a:p>
          <a:p>
            <a:pPr lvl="3">
              <a:spcBef>
                <a:spcPts val="300"/>
              </a:spcBef>
            </a:pPr>
            <a:r>
              <a:rPr lang="en-US" sz="1000" dirty="0"/>
              <a:t>Strategic investors: Investor 1, 2, …</a:t>
            </a:r>
          </a:p>
          <a:p>
            <a:pPr lvl="3">
              <a:spcBef>
                <a:spcPts val="300"/>
              </a:spcBef>
            </a:pPr>
            <a:r>
              <a:rPr lang="en-US" sz="1000" dirty="0"/>
              <a:t>Financial investors: PE 1, 2, 3,…</a:t>
            </a:r>
          </a:p>
          <a:p>
            <a:pPr lvl="2">
              <a:spcBef>
                <a:spcPts val="300"/>
              </a:spcBef>
            </a:pPr>
            <a:r>
              <a:rPr lang="en-US" sz="1000" dirty="0"/>
              <a:t>In the further process the following aspects will be important for securing or increasing the intrinsic value of the offers as well as guaranteeing the security of the transaction:</a:t>
            </a:r>
          </a:p>
          <a:p>
            <a:pPr lvl="3">
              <a:spcBef>
                <a:spcPts val="300"/>
              </a:spcBef>
            </a:pPr>
            <a:r>
              <a:rPr lang="en-US" sz="1000" dirty="0"/>
              <a:t>Plausible explanation decline in profits at the target</a:t>
            </a:r>
          </a:p>
          <a:p>
            <a:pPr lvl="3">
              <a:spcBef>
                <a:spcPts val="300"/>
              </a:spcBef>
            </a:pPr>
            <a:r>
              <a:rPr lang="en-US" sz="1000" dirty="0"/>
              <a:t>Ascertainment of the project pipeline at the target</a:t>
            </a:r>
          </a:p>
          <a:p>
            <a:pPr lvl="3">
              <a:spcBef>
                <a:spcPts val="300"/>
              </a:spcBef>
            </a:pPr>
            <a:r>
              <a:rPr lang="en-US" sz="1000" dirty="0"/>
              <a:t>Identification of the growth potential for target outside the German market</a:t>
            </a:r>
          </a:p>
          <a:p>
            <a:pPr lvl="3">
              <a:spcBef>
                <a:spcPts val="300"/>
              </a:spcBef>
            </a:pPr>
            <a:r>
              <a:rPr lang="en-US" sz="1000" dirty="0"/>
              <a:t>Reproducible quarterly profits for Q1</a:t>
            </a:r>
          </a:p>
          <a:p>
            <a:pPr lvl="3">
              <a:spcBef>
                <a:spcPts val="300"/>
              </a:spcBef>
            </a:pPr>
            <a:r>
              <a:rPr lang="en-US" sz="1000" dirty="0"/>
              <a:t>A tight timeline and therefore sufficient resources for the accompaniment of the due diligence</a:t>
            </a:r>
          </a:p>
          <a:p>
            <a:pPr lvl="2">
              <a:spcBef>
                <a:spcPts val="300"/>
              </a:spcBef>
            </a:pPr>
            <a:r>
              <a:rPr lang="en-US" sz="1000" dirty="0"/>
              <a:t>Next steps: Selection of the short list (recommendation: 3-6 bidders), clarification of the general conditions (especially legal and fiscal) of a possible separate sale, performance of the due diligence, sending of a draft agreement for shareholders, obtaining of binding offers by end of [Month]</a:t>
            </a:r>
          </a:p>
        </p:txBody>
      </p:sp>
      <p:sp>
        <p:nvSpPr>
          <p:cNvPr id="21" name="Textplatzhalter 20"/>
          <p:cNvSpPr>
            <a:spLocks noGrp="1"/>
          </p:cNvSpPr>
          <p:nvPr>
            <p:ph type="body" sz="quarter" idx="11"/>
          </p:nvPr>
        </p:nvSpPr>
        <p:spPr/>
        <p:txBody>
          <a:bodyPr/>
          <a:lstStyle/>
          <a:p>
            <a:r>
              <a:rPr lang="en-US" dirty="0"/>
              <a:t>Project XYZ – Evaluation of the indicative </a:t>
            </a:r>
            <a:r>
              <a:rPr lang="en-US" dirty="0" smtClean="0"/>
              <a:t>offers</a:t>
            </a:r>
            <a:endParaRPr lang="en-US" dirty="0"/>
          </a:p>
        </p:txBody>
      </p:sp>
      <p:sp>
        <p:nvSpPr>
          <p:cNvPr id="4" name="Titel 3"/>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platzhalter 20"/>
          <p:cNvSpPr>
            <a:spLocks noGrp="1"/>
          </p:cNvSpPr>
          <p:nvPr>
            <p:ph type="body" sz="quarter" idx="11"/>
          </p:nvPr>
        </p:nvSpPr>
        <p:spPr/>
        <p:txBody>
          <a:bodyPr/>
          <a:lstStyle/>
          <a:p>
            <a:r>
              <a:rPr lang="en-US" dirty="0"/>
              <a:t>Project XYZ – Evaluation of the indicative </a:t>
            </a:r>
            <a:r>
              <a:rPr lang="en-US" dirty="0" smtClean="0"/>
              <a:t>offers</a:t>
            </a:r>
            <a:endParaRPr lang="en-US" dirty="0"/>
          </a:p>
        </p:txBody>
      </p:sp>
      <p:sp>
        <p:nvSpPr>
          <p:cNvPr id="4" name="Titel 3"/>
          <p:cNvSpPr>
            <a:spLocks noGrp="1"/>
          </p:cNvSpPr>
          <p:nvPr>
            <p:ph type="title"/>
          </p:nvPr>
        </p:nvSpPr>
        <p:spPr/>
        <p:txBody>
          <a:bodyPr/>
          <a:lstStyle/>
          <a:p>
            <a:r>
              <a:rPr lang="en-US" dirty="0" smtClean="0"/>
              <a:t>Agenda</a:t>
            </a:r>
            <a:endParaRPr lang="en-US" dirty="0"/>
          </a:p>
        </p:txBody>
      </p:sp>
      <p:graphicFrame>
        <p:nvGraphicFramePr>
          <p:cNvPr id="6" name="Table 2"/>
          <p:cNvGraphicFramePr>
            <a:graphicFrameLocks noGrp="1"/>
          </p:cNvGraphicFramePr>
          <p:nvPr>
            <p:extLst>
              <p:ext uri="{D42A27DB-BD31-4B8C-83A1-F6EECF244321}">
                <p14:modId xmlns:p14="http://schemas.microsoft.com/office/powerpoint/2010/main" val="689366952"/>
              </p:ext>
            </p:extLst>
          </p:nvPr>
        </p:nvGraphicFramePr>
        <p:xfrm>
          <a:off x="2247900" y="1426659"/>
          <a:ext cx="5554448" cy="781200"/>
        </p:xfrm>
        <a:graphic>
          <a:graphicData uri="http://schemas.openxmlformats.org/drawingml/2006/table">
            <a:tbl>
              <a:tblPr firstRow="1" bandRow="1">
                <a:tableStyleId>{5C22544A-7EE6-4342-B048-85BDC9FD1C3A}</a:tableStyleId>
              </a:tblPr>
              <a:tblGrid>
                <a:gridCol w="200025"/>
                <a:gridCol w="4842452"/>
                <a:gridCol w="511971"/>
              </a:tblGrid>
              <a:tr h="0">
                <a:tc>
                  <a:txBody>
                    <a:bodyPr/>
                    <a:lstStyle/>
                    <a:p>
                      <a:endParaRPr lang="en-GB" sz="1000" dirty="0">
                        <a:solidFill>
                          <a:schemeClr val="tx2"/>
                        </a:solidFill>
                      </a:endParaRPr>
                    </a:p>
                  </a:txBody>
                  <a:tcPr marL="54000" marR="54000" marT="54000" marB="54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endParaRPr lang="en-GB" sz="1000" dirty="0">
                        <a:solidFill>
                          <a:schemeClr val="tx2"/>
                        </a:solidFill>
                      </a:endParaRPr>
                    </a:p>
                  </a:txBody>
                  <a:tcPr marL="54000" marR="54000" marT="54000" marB="54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r"/>
                      <a:r>
                        <a:rPr lang="en-GB" sz="1000" dirty="0" smtClean="0">
                          <a:solidFill>
                            <a:schemeClr val="tx2"/>
                          </a:solidFill>
                        </a:rPr>
                        <a:t>Page</a:t>
                      </a:r>
                      <a:endParaRPr lang="en-GB" sz="1000" dirty="0">
                        <a:solidFill>
                          <a:schemeClr val="tx2"/>
                        </a:solidFill>
                      </a:endParaRPr>
                    </a:p>
                  </a:txBody>
                  <a:tcPr marL="54000" marR="54000" marT="54000" marB="54000">
                    <a:lnL w="12700" cmpd="sng">
                      <a:noFill/>
                    </a:lnL>
                    <a:lnR w="12700" cmpd="sng">
                      <a:noFill/>
                    </a:lnR>
                    <a:lnT w="12700" cmpd="sng">
                      <a:noFill/>
                    </a:lnT>
                    <a:lnB w="38100" cmpd="sng">
                      <a:noFill/>
                    </a:lnB>
                    <a:lnTlToBr w="12700" cmpd="sng">
                      <a:noFill/>
                      <a:prstDash val="solid"/>
                    </a:lnTlToBr>
                    <a:lnBlToTr w="12700" cmpd="sng">
                      <a:noFill/>
                      <a:prstDash val="solid"/>
                    </a:lnBlToTr>
                    <a:noFill/>
                  </a:tcPr>
                </a:tc>
              </a:tr>
              <a:tr h="0">
                <a:tc>
                  <a:txBody>
                    <a:bodyPr/>
                    <a:lstStyle/>
                    <a:p>
                      <a:r>
                        <a:rPr lang="en-GB" sz="1000" b="1" dirty="0" smtClean="0">
                          <a:solidFill>
                            <a:schemeClr val="bg1"/>
                          </a:solidFill>
                        </a:rPr>
                        <a:t>1</a:t>
                      </a:r>
                      <a:endParaRPr lang="en-GB" sz="1000" b="1" dirty="0">
                        <a:solidFill>
                          <a:schemeClr val="bg1"/>
                        </a:solidFill>
                      </a:endParaRPr>
                    </a:p>
                  </a:txBody>
                  <a:tcPr marL="54000" marR="54000" marT="54000" marB="54000">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tx2"/>
                    </a:solidFill>
                  </a:tcPr>
                </a:tc>
                <a:tc>
                  <a:txBody>
                    <a:bodyPr/>
                    <a:lstStyle/>
                    <a:p>
                      <a:r>
                        <a:rPr lang="en-GB" sz="1000" b="1" dirty="0" smtClean="0">
                          <a:solidFill>
                            <a:schemeClr val="bg1"/>
                          </a:solidFill>
                        </a:rPr>
                        <a:t>Evaluation and recommendation</a:t>
                      </a:r>
                      <a:endParaRPr lang="en-GB" sz="1000" b="1" dirty="0">
                        <a:solidFill>
                          <a:schemeClr val="bg1"/>
                        </a:solidFill>
                      </a:endParaRPr>
                    </a:p>
                  </a:txBody>
                  <a:tcPr marL="54000" marR="54000" marT="54000" marB="54000">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tx2"/>
                    </a:solidFill>
                  </a:tcPr>
                </a:tc>
                <a:tc>
                  <a:txBody>
                    <a:bodyPr/>
                    <a:lstStyle/>
                    <a:p>
                      <a:pPr algn="r"/>
                      <a:r>
                        <a:rPr lang="en-GB" sz="1000" dirty="0" smtClean="0">
                          <a:solidFill>
                            <a:schemeClr val="bg1"/>
                          </a:solidFill>
                        </a:rPr>
                        <a:t>4</a:t>
                      </a:r>
                      <a:endParaRPr lang="en-GB" sz="1000" dirty="0">
                        <a:solidFill>
                          <a:schemeClr val="bg1"/>
                        </a:solidFill>
                      </a:endParaRPr>
                    </a:p>
                  </a:txBody>
                  <a:tcPr marL="54000" marR="54000" marT="54000" marB="54000">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tx2"/>
                    </a:solidFill>
                  </a:tcPr>
                </a:tc>
              </a:tr>
              <a:tr h="0">
                <a:tc>
                  <a:txBody>
                    <a:bodyPr/>
                    <a:lstStyle/>
                    <a:p>
                      <a:r>
                        <a:rPr lang="en-GB" sz="1000" b="0" dirty="0" smtClean="0">
                          <a:solidFill>
                            <a:schemeClr val="tx2"/>
                          </a:solidFill>
                        </a:rPr>
                        <a:t>2</a:t>
                      </a:r>
                    </a:p>
                  </a:txBody>
                  <a:tcPr marL="54000" marR="54000" marT="54000" marB="54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GB" sz="1000" b="0" dirty="0" smtClean="0">
                          <a:solidFill>
                            <a:schemeClr val="tx2"/>
                          </a:solidFill>
                        </a:rPr>
                        <a:t>Further process</a:t>
                      </a:r>
                    </a:p>
                  </a:txBody>
                  <a:tcPr marL="54000" marR="54000" marT="54000" marB="54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GB" sz="1000" b="0" dirty="0" smtClean="0">
                          <a:solidFill>
                            <a:schemeClr val="tx2"/>
                          </a:solidFill>
                        </a:rPr>
                        <a:t>13</a:t>
                      </a:r>
                      <a:endParaRPr lang="en-GB" sz="1000" b="0" dirty="0">
                        <a:solidFill>
                          <a:schemeClr val="tx2"/>
                        </a:solidFill>
                      </a:endParaRPr>
                    </a:p>
                  </a:txBody>
                  <a:tcPr marL="54000" marR="54000" marT="54000" marB="54000">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6745543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0"/>
          </p:nvPr>
        </p:nvSpPr>
        <p:spPr>
          <a:xfrm>
            <a:off x="488950" y="1422400"/>
            <a:ext cx="8928100" cy="291001"/>
          </a:xfrm>
        </p:spPr>
        <p:txBody>
          <a:bodyPr/>
          <a:lstStyle/>
          <a:p>
            <a:r>
              <a:rPr lang="en-US" dirty="0"/>
              <a:t>A total of 77 potential investors were approach (thereof 51 strategic and 26 financial investors), of which 32 received the information memorandum; 3 interested parties were provided with additional documents (fast track)</a:t>
            </a:r>
          </a:p>
          <a:p>
            <a:endParaRPr lang="en-US" dirty="0"/>
          </a:p>
        </p:txBody>
      </p:sp>
      <p:sp>
        <p:nvSpPr>
          <p:cNvPr id="3" name="Textplatzhalter 2"/>
          <p:cNvSpPr>
            <a:spLocks noGrp="1"/>
          </p:cNvSpPr>
          <p:nvPr>
            <p:ph type="body" sz="quarter" idx="11"/>
          </p:nvPr>
        </p:nvSpPr>
        <p:spPr/>
        <p:txBody>
          <a:bodyPr/>
          <a:lstStyle/>
          <a:p>
            <a:r>
              <a:rPr lang="en-US" dirty="0"/>
              <a:t>Evaluation and Recommendation</a:t>
            </a:r>
          </a:p>
        </p:txBody>
      </p:sp>
      <p:sp>
        <p:nvSpPr>
          <p:cNvPr id="4" name="Titel 3"/>
          <p:cNvSpPr>
            <a:spLocks noGrp="1"/>
          </p:cNvSpPr>
          <p:nvPr>
            <p:ph type="title"/>
          </p:nvPr>
        </p:nvSpPr>
        <p:spPr/>
        <p:txBody>
          <a:bodyPr/>
          <a:lstStyle/>
          <a:p>
            <a:r>
              <a:rPr lang="en-GB" dirty="0"/>
              <a:t>Overview of market approach</a:t>
            </a:r>
            <a:endParaRPr lang="en-US" dirty="0"/>
          </a:p>
        </p:txBody>
      </p:sp>
      <p:pic>
        <p:nvPicPr>
          <p:cNvPr id="10" name="Grafik 9"/>
          <p:cNvPicPr>
            <a:picLocks noChangeAspect="1"/>
          </p:cNvPicPr>
          <p:nvPr>
            <p:custDataLst>
              <p:tags r:id="rId2"/>
            </p:custDataLst>
          </p:nvPr>
        </p:nvPicPr>
        <p:blipFill>
          <a:blip r:embed="rId14"/>
          <a:stretch>
            <a:fillRect/>
          </a:stretch>
        </p:blipFill>
        <p:spPr>
          <a:xfrm>
            <a:off x="-2793400" y="1951285"/>
            <a:ext cx="1950889" cy="2225233"/>
          </a:xfrm>
          <a:prstGeom prst="rect">
            <a:avLst/>
          </a:prstGeom>
        </p:spPr>
      </p:pic>
      <p:pic>
        <p:nvPicPr>
          <p:cNvPr id="16" name="Grafik 15"/>
          <p:cNvPicPr>
            <a:picLocks/>
          </p:cNvPicPr>
          <p:nvPr>
            <p:custDataLst>
              <p:tags r:id="rId3"/>
            </p:custDataLst>
          </p:nvPr>
        </p:nvPicPr>
        <p:blipFill>
          <a:blip r:embed="rId15"/>
          <a:stretch>
            <a:fillRect/>
          </a:stretch>
        </p:blipFill>
        <p:spPr>
          <a:xfrm>
            <a:off x="488950" y="1814760"/>
            <a:ext cx="4388793" cy="3209429"/>
          </a:xfrm>
          <a:prstGeom prst="rect">
            <a:avLst/>
          </a:prstGeom>
        </p:spPr>
      </p:pic>
      <p:pic>
        <p:nvPicPr>
          <p:cNvPr id="17" name="Grafik 16"/>
          <p:cNvPicPr>
            <a:picLocks noChangeAspect="1"/>
          </p:cNvPicPr>
          <p:nvPr>
            <p:custDataLst>
              <p:tags r:id="rId4"/>
            </p:custDataLst>
          </p:nvPr>
        </p:nvPicPr>
        <p:blipFill>
          <a:blip r:embed="rId16"/>
          <a:stretch>
            <a:fillRect/>
          </a:stretch>
        </p:blipFill>
        <p:spPr>
          <a:xfrm>
            <a:off x="5046663" y="1814760"/>
            <a:ext cx="4388793" cy="2765961"/>
          </a:xfrm>
          <a:prstGeom prst="rect">
            <a:avLst/>
          </a:prstGeom>
        </p:spPr>
      </p:pic>
      <p:pic>
        <p:nvPicPr>
          <p:cNvPr id="19" name="Grafik 18"/>
          <p:cNvPicPr>
            <a:picLocks noChangeAspect="1"/>
          </p:cNvPicPr>
          <p:nvPr>
            <p:custDataLst>
              <p:tags r:id="rId5"/>
            </p:custDataLst>
          </p:nvPr>
        </p:nvPicPr>
        <p:blipFill>
          <a:blip r:embed="rId17"/>
          <a:stretch>
            <a:fillRect/>
          </a:stretch>
        </p:blipFill>
        <p:spPr>
          <a:xfrm>
            <a:off x="-2793400" y="4292821"/>
            <a:ext cx="1950889" cy="2225233"/>
          </a:xfrm>
          <a:prstGeom prst="rect">
            <a:avLst/>
          </a:prstGeom>
        </p:spPr>
      </p:pic>
      <p:sp>
        <p:nvSpPr>
          <p:cNvPr id="20" name="Rounded Rectangle 2"/>
          <p:cNvSpPr/>
          <p:nvPr>
            <p:custDataLst>
              <p:tags r:id="rId6"/>
            </p:custDataLst>
          </p:nvPr>
        </p:nvSpPr>
        <p:spPr>
          <a:xfrm rot="5400000">
            <a:off x="2595562" y="471487"/>
            <a:ext cx="142875" cy="4495800"/>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GB" sz="900" dirty="0">
              <a:solidFill>
                <a:schemeClr val="tx2"/>
              </a:solidFill>
              <a:latin typeface="Arial" panose="020B0604020202020204" pitchFamily="34" charset="0"/>
            </a:endParaRPr>
          </a:p>
        </p:txBody>
      </p:sp>
      <p:sp>
        <p:nvSpPr>
          <p:cNvPr id="21" name="Rounded Rectangle 2"/>
          <p:cNvSpPr/>
          <p:nvPr>
            <p:custDataLst>
              <p:tags r:id="rId7"/>
            </p:custDataLst>
          </p:nvPr>
        </p:nvSpPr>
        <p:spPr>
          <a:xfrm rot="5400000">
            <a:off x="2595562" y="919162"/>
            <a:ext cx="142875" cy="4495800"/>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GB" sz="900" dirty="0">
              <a:solidFill>
                <a:schemeClr val="tx2"/>
              </a:solidFill>
              <a:latin typeface="Arial" panose="020B0604020202020204" pitchFamily="34" charset="0"/>
            </a:endParaRPr>
          </a:p>
        </p:txBody>
      </p:sp>
      <p:sp>
        <p:nvSpPr>
          <p:cNvPr id="22" name="Rounded Rectangle 2"/>
          <p:cNvSpPr/>
          <p:nvPr>
            <p:custDataLst>
              <p:tags r:id="rId8"/>
            </p:custDataLst>
          </p:nvPr>
        </p:nvSpPr>
        <p:spPr>
          <a:xfrm rot="5400000">
            <a:off x="2595562" y="2252662"/>
            <a:ext cx="142875" cy="4495800"/>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GB" sz="900" dirty="0">
              <a:solidFill>
                <a:schemeClr val="tx2"/>
              </a:solidFill>
              <a:latin typeface="Arial" panose="020B0604020202020204" pitchFamily="34" charset="0"/>
            </a:endParaRPr>
          </a:p>
        </p:txBody>
      </p:sp>
      <p:grpSp>
        <p:nvGrpSpPr>
          <p:cNvPr id="23" name="Group 21"/>
          <p:cNvGrpSpPr/>
          <p:nvPr/>
        </p:nvGrpSpPr>
        <p:grpSpPr>
          <a:xfrm>
            <a:off x="491554" y="5877918"/>
            <a:ext cx="8943902" cy="269647"/>
            <a:chOff x="273049" y="6106518"/>
            <a:chExt cx="9359900" cy="269647"/>
          </a:xfrm>
        </p:grpSpPr>
        <p:sp>
          <p:nvSpPr>
            <p:cNvPr id="24" name="Text Box 8"/>
            <p:cNvSpPr txBox="1">
              <a:spLocks noChangeArrowheads="1"/>
            </p:cNvSpPr>
            <p:nvPr>
              <p:custDataLst>
                <p:tags r:id="rId11"/>
              </p:custDataLst>
            </p:nvPr>
          </p:nvSpPr>
          <p:spPr bwMode="auto">
            <a:xfrm>
              <a:off x="273050" y="6268443"/>
              <a:ext cx="9359899" cy="107722"/>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GB" sz="700" dirty="0" smtClean="0">
                  <a:solidFill>
                    <a:schemeClr val="tx1"/>
                  </a:solidFill>
                  <a:latin typeface="Arial"/>
                  <a:cs typeface="Arial" pitchFamily="34" charset="0"/>
                </a:rPr>
                <a:t>Note:	*Investor has announced an indicative offer for DD [Month] 20XX</a:t>
              </a:r>
              <a:endParaRPr lang="en-GB" sz="700" dirty="0">
                <a:solidFill>
                  <a:schemeClr val="tx1"/>
                </a:solidFill>
                <a:latin typeface="Arial"/>
                <a:cs typeface="Arial" pitchFamily="34" charset="0"/>
              </a:endParaRPr>
            </a:p>
          </p:txBody>
        </p:sp>
        <p:sp>
          <p:nvSpPr>
            <p:cNvPr id="25" name="Rectangle 19"/>
            <p:cNvSpPr/>
            <p:nvPr/>
          </p:nvSpPr>
          <p:spPr>
            <a:xfrm>
              <a:off x="273049" y="6118859"/>
              <a:ext cx="186625" cy="100965"/>
            </a:xfrm>
            <a:prstGeom prst="rect">
              <a:avLst/>
            </a:prstGeom>
            <a:noFill/>
            <a:ln w="6350">
              <a:solidFill>
                <a:srgbClr val="BC204B"/>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Text Box 8"/>
            <p:cNvSpPr txBox="1">
              <a:spLocks noChangeArrowheads="1"/>
            </p:cNvSpPr>
            <p:nvPr>
              <p:custDataLst>
                <p:tags r:id="rId12"/>
              </p:custDataLst>
            </p:nvPr>
          </p:nvSpPr>
          <p:spPr bwMode="auto">
            <a:xfrm>
              <a:off x="273050" y="6106518"/>
              <a:ext cx="9359899" cy="107722"/>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GB" sz="700" dirty="0" smtClean="0">
                  <a:solidFill>
                    <a:schemeClr val="tx1"/>
                  </a:solidFill>
                  <a:latin typeface="Arial"/>
                  <a:cs typeface="Arial" pitchFamily="34" charset="0"/>
                </a:rPr>
                <a:t>	= “Fast track“ investors that received further information at an earlier point in time.</a:t>
              </a:r>
              <a:endParaRPr lang="en-GB" sz="700" dirty="0">
                <a:solidFill>
                  <a:schemeClr val="tx1"/>
                </a:solidFill>
                <a:latin typeface="Arial"/>
                <a:cs typeface="Arial" pitchFamily="34" charset="0"/>
              </a:endParaRPr>
            </a:p>
          </p:txBody>
        </p:sp>
      </p:grpSp>
      <p:sp>
        <p:nvSpPr>
          <p:cNvPr id="27" name="Text Box 2"/>
          <p:cNvSpPr txBox="1">
            <a:spLocks noChangeArrowheads="1"/>
          </p:cNvSpPr>
          <p:nvPr>
            <p:custDataLst>
              <p:tags r:id="rId9"/>
            </p:custDataLst>
          </p:nvPr>
        </p:nvSpPr>
        <p:spPr bwMode="gray">
          <a:xfrm>
            <a:off x="488950" y="5118947"/>
            <a:ext cx="4388793" cy="431800"/>
          </a:xfrm>
          <a:prstGeom prst="rect">
            <a:avLst/>
          </a:prstGeom>
          <a:noFill/>
          <a:ln w="9525" algn="ctr">
            <a:noFill/>
            <a:miter lim="800000"/>
            <a:headEnd/>
            <a:tailEnd/>
          </a:ln>
        </p:spPr>
        <p:txBody>
          <a:bodyPr lIns="0" tIns="0" rIns="0" bIns="0"/>
          <a:lstStyle/>
          <a:p>
            <a:pPr defTabSz="762000" eaLnBrk="0" hangingPunct="0"/>
            <a:r>
              <a:rPr lang="en-GB" sz="900" b="1" dirty="0" smtClean="0">
                <a:solidFill>
                  <a:srgbClr val="00338D"/>
                </a:solidFill>
                <a:latin typeface="Arial"/>
              </a:rPr>
              <a:t>A total of 10 indicative offers were received, whereby the vast majority (7) were from strategic investors.</a:t>
            </a:r>
          </a:p>
        </p:txBody>
      </p:sp>
      <p:sp>
        <p:nvSpPr>
          <p:cNvPr id="28" name="Text Box 2"/>
          <p:cNvSpPr txBox="1">
            <a:spLocks noChangeArrowheads="1"/>
          </p:cNvSpPr>
          <p:nvPr>
            <p:custDataLst>
              <p:tags r:id="rId10"/>
            </p:custDataLst>
          </p:nvPr>
        </p:nvSpPr>
        <p:spPr bwMode="gray">
          <a:xfrm>
            <a:off x="5046663" y="5118947"/>
            <a:ext cx="4388793" cy="431800"/>
          </a:xfrm>
          <a:prstGeom prst="rect">
            <a:avLst/>
          </a:prstGeom>
          <a:noFill/>
          <a:ln w="9525" algn="ctr">
            <a:noFill/>
            <a:miter lim="800000"/>
            <a:headEnd/>
            <a:tailEnd/>
          </a:ln>
        </p:spPr>
        <p:txBody>
          <a:bodyPr lIns="0" tIns="0" rIns="0" bIns="0"/>
          <a:lstStyle/>
          <a:p>
            <a:pPr defTabSz="762000" eaLnBrk="0" hangingPunct="0"/>
            <a:r>
              <a:rPr lang="en-GB" sz="900" b="1" dirty="0" smtClean="0">
                <a:solidFill>
                  <a:srgbClr val="00338D"/>
                </a:solidFill>
                <a:latin typeface="Arial"/>
              </a:rPr>
              <a:t>2 out of 3 of the financial investors interested submitted an offer for [business unit].</a:t>
            </a:r>
          </a:p>
        </p:txBody>
      </p:sp>
      <p:graphicFrame>
        <p:nvGraphicFramePr>
          <p:cNvPr id="29" name="Objekt 28"/>
          <p:cNvGraphicFramePr>
            <a:graphicFrameLocks noChangeAspect="1"/>
          </p:cNvGraphicFramePr>
          <p:nvPr>
            <p:extLst>
              <p:ext uri="{D42A27DB-BD31-4B8C-83A1-F6EECF244321}">
                <p14:modId xmlns:p14="http://schemas.microsoft.com/office/powerpoint/2010/main" val="846947494"/>
              </p:ext>
            </p:extLst>
          </p:nvPr>
        </p:nvGraphicFramePr>
        <p:xfrm>
          <a:off x="-1817956" y="1177925"/>
          <a:ext cx="914400" cy="771525"/>
        </p:xfrm>
        <a:graphic>
          <a:graphicData uri="http://schemas.openxmlformats.org/presentationml/2006/ole">
            <mc:AlternateContent xmlns:mc="http://schemas.openxmlformats.org/markup-compatibility/2006">
              <mc:Choice xmlns:v="urn:schemas-microsoft-com:vml" Requires="v">
                <p:oleObj spid="_x0000_s4105" name="Arbeitsblatt" showAsIcon="1" r:id="rId18" imgW="914400" imgH="771480" progId="Excel.Sheet.12">
                  <p:embed/>
                </p:oleObj>
              </mc:Choice>
              <mc:Fallback>
                <p:oleObj name="Arbeitsblatt" showAsIcon="1" r:id="rId18" imgW="914400" imgH="771480" progId="Excel.Sheet.12">
                  <p:embed/>
                  <p:pic>
                    <p:nvPicPr>
                      <p:cNvPr id="0" name=""/>
                      <p:cNvPicPr/>
                      <p:nvPr/>
                    </p:nvPicPr>
                    <p:blipFill>
                      <a:blip r:embed="rId19"/>
                      <a:stretch>
                        <a:fillRect/>
                      </a:stretch>
                    </p:blipFill>
                    <p:spPr>
                      <a:xfrm>
                        <a:off x="-1817956" y="117792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174627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1"/>
          </p:nvPr>
        </p:nvSpPr>
        <p:spPr/>
        <p:txBody>
          <a:bodyPr/>
          <a:lstStyle/>
          <a:p>
            <a:r>
              <a:rPr lang="en-US" dirty="0"/>
              <a:t>Evaluation and Recommendation</a:t>
            </a:r>
          </a:p>
        </p:txBody>
      </p:sp>
      <p:sp>
        <p:nvSpPr>
          <p:cNvPr id="4" name="Titel 3"/>
          <p:cNvSpPr>
            <a:spLocks noGrp="1"/>
          </p:cNvSpPr>
          <p:nvPr>
            <p:ph type="title"/>
          </p:nvPr>
        </p:nvSpPr>
        <p:spPr/>
        <p:txBody>
          <a:bodyPr/>
          <a:lstStyle/>
          <a:p>
            <a:r>
              <a:rPr lang="en-GB" dirty="0"/>
              <a:t>Feedback from the market approach and the offers received</a:t>
            </a:r>
            <a:endParaRPr lang="en-US" dirty="0"/>
          </a:p>
        </p:txBody>
      </p:sp>
      <p:sp>
        <p:nvSpPr>
          <p:cNvPr id="5" name="Textplatzhalter 4"/>
          <p:cNvSpPr>
            <a:spLocks noGrp="1"/>
          </p:cNvSpPr>
          <p:nvPr>
            <p:ph type="body" sz="quarter" idx="10"/>
          </p:nvPr>
        </p:nvSpPr>
        <p:spPr>
          <a:xfrm>
            <a:off x="488950" y="1422400"/>
            <a:ext cx="4370388" cy="260208"/>
          </a:xfrm>
        </p:spPr>
        <p:txBody>
          <a:bodyPr/>
          <a:lstStyle/>
          <a:p>
            <a:r>
              <a:rPr lang="en-GB" dirty="0">
                <a:solidFill>
                  <a:srgbClr val="00338D"/>
                </a:solidFill>
              </a:rPr>
              <a:t>Response from parties that did not submit an offer:</a:t>
            </a:r>
          </a:p>
        </p:txBody>
      </p:sp>
      <p:grpSp>
        <p:nvGrpSpPr>
          <p:cNvPr id="6" name="Gruppieren 5"/>
          <p:cNvGrpSpPr/>
          <p:nvPr/>
        </p:nvGrpSpPr>
        <p:grpSpPr>
          <a:xfrm>
            <a:off x="488951" y="1790701"/>
            <a:ext cx="8934724" cy="4447599"/>
            <a:chOff x="272480" y="1790701"/>
            <a:chExt cx="9493998" cy="4447599"/>
          </a:xfrm>
        </p:grpSpPr>
        <p:sp>
          <p:nvSpPr>
            <p:cNvPr id="29" name="Rectangle 3"/>
            <p:cNvSpPr txBox="1">
              <a:spLocks noChangeArrowheads="1"/>
            </p:cNvSpPr>
            <p:nvPr/>
          </p:nvSpPr>
          <p:spPr>
            <a:xfrm>
              <a:off x="272480" y="2062308"/>
              <a:ext cx="4608000" cy="4175992"/>
            </a:xfrm>
            <a:prstGeom prst="rect">
              <a:avLst/>
            </a:prstGeom>
          </p:spPr>
          <p:txBody>
            <a:bodyPr lIns="0" tIns="0" rIns="0" bIns="0"/>
            <a:lst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GB" b="1" dirty="0" smtClean="0">
                  <a:solidFill>
                    <a:srgbClr val="00338D"/>
                  </a:solidFill>
                </a:rPr>
                <a:t>Target division 1</a:t>
              </a:r>
              <a:endParaRPr lang="en-GB" dirty="0" smtClean="0">
                <a:solidFill>
                  <a:srgbClr val="00338D"/>
                </a:solidFill>
              </a:endParaRPr>
            </a:p>
            <a:p>
              <a:pPr marL="216000" lvl="1" indent="-216000">
                <a:buClr>
                  <a:schemeClr val="tx2"/>
                </a:buClr>
                <a:buSzPct val="100000"/>
                <a:buFont typeface="Univers for KPMG Light" panose="020B0403020202020204" pitchFamily="34" charset="0"/>
                <a:buChar char="—"/>
              </a:pPr>
              <a:r>
                <a:rPr lang="en-GB" dirty="0" smtClean="0"/>
                <a:t>Low earning power</a:t>
              </a:r>
            </a:p>
            <a:p>
              <a:pPr marL="216000" lvl="1" indent="-216000">
                <a:buClr>
                  <a:schemeClr val="tx2"/>
                </a:buClr>
                <a:buSzPct val="100000"/>
                <a:buFont typeface="Univers for KPMG Light" panose="020B0403020202020204" pitchFamily="34" charset="0"/>
                <a:buChar char="—"/>
              </a:pPr>
              <a:r>
                <a:rPr lang="en-GB" dirty="0" smtClean="0"/>
                <a:t>No long-term USP</a:t>
              </a:r>
            </a:p>
            <a:p>
              <a:pPr marL="216000" lvl="1" indent="-216000">
                <a:buClr>
                  <a:schemeClr val="tx2"/>
                </a:buClr>
                <a:buSzPct val="100000"/>
                <a:buFont typeface="Univers for KPMG Light" panose="020B0403020202020204" pitchFamily="34" charset="0"/>
                <a:buChar char="—"/>
              </a:pPr>
              <a:r>
                <a:rPr lang="en-GB" dirty="0" smtClean="0"/>
                <a:t>Increasing price pressure through high competition</a:t>
              </a:r>
            </a:p>
            <a:p>
              <a:pPr marL="216000" lvl="1" indent="-216000">
                <a:buClr>
                  <a:schemeClr val="tx2"/>
                </a:buClr>
                <a:buSzPct val="100000"/>
                <a:buFont typeface="Univers for KPMG Light" panose="020B0403020202020204" pitchFamily="34" charset="0"/>
                <a:buChar char="—"/>
              </a:pPr>
              <a:r>
                <a:rPr lang="en-GB" dirty="0" smtClean="0"/>
                <a:t>Business model shows too little own added value</a:t>
              </a:r>
            </a:p>
            <a:p>
              <a:pPr marL="216000" lvl="1" indent="-216000">
                <a:buClr>
                  <a:schemeClr val="tx2"/>
                </a:buClr>
                <a:buSzPct val="100000"/>
                <a:buFont typeface="Univers for KPMG Light" panose="020B0403020202020204" pitchFamily="34" charset="0"/>
                <a:buChar char="—"/>
              </a:pPr>
              <a:r>
                <a:rPr lang="en-GB" dirty="0" smtClean="0"/>
                <a:t>Surety (only PE)</a:t>
              </a:r>
            </a:p>
            <a:p>
              <a:pPr marL="216000" lvl="1" indent="-216000">
                <a:buClr>
                  <a:schemeClr val="tx2"/>
                </a:buClr>
                <a:buSzPct val="100000"/>
                <a:buFont typeface="Univers for KPMG Light" panose="020B0403020202020204" pitchFamily="34" charset="0"/>
                <a:buChar char="—"/>
              </a:pPr>
              <a:r>
                <a:rPr lang="en-GB" dirty="0" smtClean="0"/>
                <a:t>Project business (only PE)</a:t>
              </a:r>
            </a:p>
            <a:p>
              <a:pPr lvl="1">
                <a:buFont typeface="Wingdings" pitchFamily="2" charset="2"/>
                <a:buNone/>
              </a:pPr>
              <a:endParaRPr lang="en-GB" b="1" dirty="0" smtClean="0">
                <a:solidFill>
                  <a:schemeClr val="tx2"/>
                </a:solidFill>
              </a:endParaRPr>
            </a:p>
            <a:p>
              <a:pPr lvl="1">
                <a:buFont typeface="Wingdings" pitchFamily="2" charset="2"/>
                <a:buNone/>
              </a:pPr>
              <a:r>
                <a:rPr lang="en-GB" b="1" dirty="0" smtClean="0">
                  <a:solidFill>
                    <a:srgbClr val="00338D"/>
                  </a:solidFill>
                </a:rPr>
                <a:t>Target division 2</a:t>
              </a:r>
              <a:endParaRPr lang="en-GB" dirty="0" smtClean="0">
                <a:solidFill>
                  <a:srgbClr val="00338D"/>
                </a:solidFill>
              </a:endParaRPr>
            </a:p>
            <a:p>
              <a:pPr marL="216000" lvl="1" indent="-216000">
                <a:buClr>
                  <a:schemeClr val="tx2"/>
                </a:buClr>
                <a:buSzPct val="100000"/>
                <a:buFont typeface="Univers for KPMG Light" panose="020B0403020202020204" pitchFamily="34" charset="0"/>
                <a:buChar char="—"/>
              </a:pPr>
              <a:r>
                <a:rPr lang="en-GB" dirty="0"/>
                <a:t>No growth potential</a:t>
              </a:r>
            </a:p>
            <a:p>
              <a:pPr marL="216000" lvl="1" indent="-216000">
                <a:buClr>
                  <a:schemeClr val="tx2"/>
                </a:buClr>
                <a:buSzPct val="100000"/>
                <a:buFont typeface="Univers for KPMG Light" panose="020B0403020202020204" pitchFamily="34" charset="0"/>
                <a:buChar char="—"/>
              </a:pPr>
              <a:r>
                <a:rPr lang="en-GB" dirty="0"/>
                <a:t>High customer concentration</a:t>
              </a:r>
            </a:p>
            <a:p>
              <a:pPr marL="216000" lvl="1" indent="-216000">
                <a:buClr>
                  <a:schemeClr val="tx2"/>
                </a:buClr>
                <a:buSzPct val="100000"/>
                <a:buFont typeface="Univers for KPMG Light" panose="020B0403020202020204" pitchFamily="34" charset="0"/>
                <a:buChar char="—"/>
              </a:pPr>
              <a:r>
                <a:rPr lang="en-GB" dirty="0"/>
                <a:t>Very dependent on brown coal</a:t>
              </a:r>
            </a:p>
            <a:p>
              <a:pPr marL="216000" lvl="1" indent="-216000">
                <a:buClr>
                  <a:schemeClr val="tx2"/>
                </a:buClr>
                <a:buSzPct val="100000"/>
                <a:buFont typeface="Univers for KPMG Light" panose="020B0403020202020204" pitchFamily="34" charset="0"/>
                <a:buChar char="—"/>
              </a:pPr>
              <a:r>
                <a:rPr lang="en-GB" dirty="0"/>
                <a:t>Increasing price pressure </a:t>
              </a:r>
            </a:p>
            <a:p>
              <a:pPr marL="216000" lvl="1" indent="-216000">
                <a:buClr>
                  <a:schemeClr val="tx2"/>
                </a:buClr>
                <a:buSzPct val="100000"/>
                <a:buFont typeface="Univers for KPMG Light" panose="020B0403020202020204" pitchFamily="34" charset="0"/>
                <a:buChar char="—"/>
              </a:pPr>
              <a:r>
                <a:rPr lang="en-GB" dirty="0"/>
                <a:t>No technology advantage, high margin primarily results from flexible use of employees</a:t>
              </a:r>
            </a:p>
          </p:txBody>
        </p:sp>
        <p:grpSp>
          <p:nvGrpSpPr>
            <p:cNvPr id="30" name="Group 52"/>
            <p:cNvGrpSpPr>
              <a:grpSpLocks/>
            </p:cNvGrpSpPr>
            <p:nvPr/>
          </p:nvGrpSpPr>
          <p:grpSpPr bwMode="auto">
            <a:xfrm>
              <a:off x="272480" y="1790701"/>
              <a:ext cx="4608513" cy="307975"/>
              <a:chOff x="982" y="923"/>
              <a:chExt cx="5177" cy="194"/>
            </a:xfrm>
          </p:grpSpPr>
          <p:sp>
            <p:nvSpPr>
              <p:cNvPr id="31" name="Rectangle 50"/>
              <p:cNvSpPr>
                <a:spLocks noChangeArrowheads="1"/>
              </p:cNvSpPr>
              <p:nvPr>
                <p:custDataLst>
                  <p:tags r:id="rId5"/>
                </p:custDataLst>
              </p:nvPr>
            </p:nvSpPr>
            <p:spPr bwMode="auto">
              <a:xfrm>
                <a:off x="982" y="923"/>
                <a:ext cx="153" cy="194"/>
              </a:xfrm>
              <a:prstGeom prst="rect">
                <a:avLst/>
              </a:prstGeom>
              <a:noFill/>
              <a:ln w="6350">
                <a:noFill/>
                <a:miter lim="800000"/>
                <a:headEnd/>
                <a:tailEnd/>
              </a:ln>
              <a:effectLst/>
            </p:spPr>
            <p:txBody>
              <a:bodyPr wrap="none" lIns="0" tIns="0" rIns="0" bIns="0">
                <a:spAutoFit/>
              </a:bodyPr>
              <a:lstStyle/>
              <a:p>
                <a:r>
                  <a:rPr lang="en-GB" sz="2000" b="1" smtClean="0">
                    <a:solidFill>
                      <a:srgbClr val="00338D"/>
                    </a:solidFill>
                  </a:rPr>
                  <a:t>“</a:t>
                </a:r>
                <a:endParaRPr lang="en-GB" sz="2000" b="1" dirty="0">
                  <a:solidFill>
                    <a:srgbClr val="00338D"/>
                  </a:solidFill>
                </a:endParaRPr>
              </a:p>
            </p:txBody>
          </p:sp>
          <p:sp>
            <p:nvSpPr>
              <p:cNvPr id="32" name="Line 51"/>
              <p:cNvSpPr>
                <a:spLocks noChangeShapeType="1"/>
              </p:cNvSpPr>
              <p:nvPr/>
            </p:nvSpPr>
            <p:spPr bwMode="auto">
              <a:xfrm>
                <a:off x="1079" y="1026"/>
                <a:ext cx="5080" cy="0"/>
              </a:xfrm>
              <a:prstGeom prst="line">
                <a:avLst/>
              </a:prstGeom>
              <a:noFill/>
              <a:ln w="6350">
                <a:solidFill>
                  <a:srgbClr val="00338D"/>
                </a:solidFill>
                <a:round/>
                <a:headEnd/>
                <a:tailEnd/>
              </a:ln>
              <a:effectLst/>
            </p:spPr>
            <p:txBody>
              <a:bodyPr wrap="none" lIns="0" tIns="0" rIns="0" bIns="0" anchor="ctr"/>
              <a:lstStyle/>
              <a:p>
                <a:endParaRPr lang="en-GB">
                  <a:solidFill>
                    <a:srgbClr val="00338D"/>
                  </a:solidFill>
                </a:endParaRPr>
              </a:p>
            </p:txBody>
          </p:sp>
        </p:grpSp>
        <p:grpSp>
          <p:nvGrpSpPr>
            <p:cNvPr id="33" name="Group 57"/>
            <p:cNvGrpSpPr>
              <a:grpSpLocks/>
            </p:cNvGrpSpPr>
            <p:nvPr/>
          </p:nvGrpSpPr>
          <p:grpSpPr bwMode="auto">
            <a:xfrm>
              <a:off x="272480" y="5734817"/>
              <a:ext cx="4615039" cy="307975"/>
              <a:chOff x="988" y="3867"/>
              <a:chExt cx="5245" cy="194"/>
            </a:xfrm>
          </p:grpSpPr>
          <p:sp>
            <p:nvSpPr>
              <p:cNvPr id="34" name="Rectangle 55"/>
              <p:cNvSpPr>
                <a:spLocks noChangeArrowheads="1"/>
              </p:cNvSpPr>
              <p:nvPr>
                <p:custDataLst>
                  <p:tags r:id="rId4"/>
                </p:custDataLst>
              </p:nvPr>
            </p:nvSpPr>
            <p:spPr bwMode="auto">
              <a:xfrm flipH="1">
                <a:off x="6078" y="3867"/>
                <a:ext cx="155" cy="194"/>
              </a:xfrm>
              <a:prstGeom prst="rect">
                <a:avLst/>
              </a:prstGeom>
              <a:noFill/>
              <a:ln w="6350">
                <a:noFill/>
                <a:miter lim="800000"/>
                <a:headEnd/>
                <a:tailEnd/>
              </a:ln>
              <a:effectLst/>
            </p:spPr>
            <p:txBody>
              <a:bodyPr wrap="none" lIns="0" tIns="0" rIns="0" bIns="0">
                <a:spAutoFit/>
              </a:bodyPr>
              <a:lstStyle/>
              <a:p>
                <a:r>
                  <a:rPr lang="en-GB" sz="2000" b="1" smtClean="0">
                    <a:solidFill>
                      <a:srgbClr val="00338D"/>
                    </a:solidFill>
                  </a:rPr>
                  <a:t>“</a:t>
                </a:r>
                <a:endParaRPr lang="en-GB" sz="2000" b="1" dirty="0">
                  <a:solidFill>
                    <a:srgbClr val="00338D"/>
                  </a:solidFill>
                </a:endParaRPr>
              </a:p>
            </p:txBody>
          </p:sp>
          <p:sp>
            <p:nvSpPr>
              <p:cNvPr id="35" name="Line 56"/>
              <p:cNvSpPr>
                <a:spLocks noChangeShapeType="1"/>
              </p:cNvSpPr>
              <p:nvPr/>
            </p:nvSpPr>
            <p:spPr bwMode="auto">
              <a:xfrm flipH="1">
                <a:off x="988" y="3970"/>
                <a:ext cx="5080" cy="0"/>
              </a:xfrm>
              <a:prstGeom prst="line">
                <a:avLst/>
              </a:prstGeom>
              <a:noFill/>
              <a:ln w="6350">
                <a:solidFill>
                  <a:srgbClr val="00338D"/>
                </a:solidFill>
                <a:round/>
                <a:headEnd/>
                <a:tailEnd/>
              </a:ln>
              <a:effectLst/>
            </p:spPr>
            <p:txBody>
              <a:bodyPr wrap="none" lIns="0" tIns="0" rIns="0" bIns="0" anchor="ctr"/>
              <a:lstStyle/>
              <a:p>
                <a:endParaRPr lang="en-GB"/>
              </a:p>
            </p:txBody>
          </p:sp>
        </p:grpSp>
        <p:grpSp>
          <p:nvGrpSpPr>
            <p:cNvPr id="36" name="Group 62"/>
            <p:cNvGrpSpPr>
              <a:grpSpLocks/>
            </p:cNvGrpSpPr>
            <p:nvPr/>
          </p:nvGrpSpPr>
          <p:grpSpPr bwMode="auto">
            <a:xfrm>
              <a:off x="5151439" y="1790701"/>
              <a:ext cx="4608000" cy="307975"/>
              <a:chOff x="982" y="923"/>
              <a:chExt cx="5177" cy="194"/>
            </a:xfrm>
          </p:grpSpPr>
          <p:sp>
            <p:nvSpPr>
              <p:cNvPr id="37" name="Rectangle 63"/>
              <p:cNvSpPr>
                <a:spLocks noChangeArrowheads="1"/>
              </p:cNvSpPr>
              <p:nvPr>
                <p:custDataLst>
                  <p:tags r:id="rId3"/>
                </p:custDataLst>
              </p:nvPr>
            </p:nvSpPr>
            <p:spPr bwMode="auto">
              <a:xfrm>
                <a:off x="982" y="923"/>
                <a:ext cx="153" cy="194"/>
              </a:xfrm>
              <a:prstGeom prst="rect">
                <a:avLst/>
              </a:prstGeom>
              <a:noFill/>
              <a:ln w="6350">
                <a:noFill/>
                <a:miter lim="800000"/>
                <a:headEnd/>
                <a:tailEnd/>
              </a:ln>
              <a:effectLst/>
            </p:spPr>
            <p:txBody>
              <a:bodyPr wrap="none" lIns="0" tIns="0" rIns="0" bIns="0">
                <a:spAutoFit/>
              </a:bodyPr>
              <a:lstStyle/>
              <a:p>
                <a:r>
                  <a:rPr lang="en-GB" sz="2000" b="1" smtClean="0">
                    <a:solidFill>
                      <a:srgbClr val="00338D"/>
                    </a:solidFill>
                  </a:rPr>
                  <a:t>“</a:t>
                </a:r>
                <a:endParaRPr lang="en-GB" sz="2000" b="1" dirty="0">
                  <a:solidFill>
                    <a:srgbClr val="00338D"/>
                  </a:solidFill>
                </a:endParaRPr>
              </a:p>
            </p:txBody>
          </p:sp>
          <p:sp>
            <p:nvSpPr>
              <p:cNvPr id="38" name="Line 64"/>
              <p:cNvSpPr>
                <a:spLocks noChangeShapeType="1"/>
              </p:cNvSpPr>
              <p:nvPr/>
            </p:nvSpPr>
            <p:spPr bwMode="auto">
              <a:xfrm>
                <a:off x="1079" y="1026"/>
                <a:ext cx="5080" cy="0"/>
              </a:xfrm>
              <a:prstGeom prst="line">
                <a:avLst/>
              </a:prstGeom>
              <a:noFill/>
              <a:ln w="6350">
                <a:solidFill>
                  <a:srgbClr val="00338D"/>
                </a:solidFill>
                <a:round/>
                <a:headEnd/>
                <a:tailEnd/>
              </a:ln>
              <a:effectLst/>
            </p:spPr>
            <p:txBody>
              <a:bodyPr wrap="none" lIns="0" tIns="0" rIns="0" bIns="0" anchor="ctr"/>
              <a:lstStyle/>
              <a:p>
                <a:endParaRPr lang="en-GB"/>
              </a:p>
            </p:txBody>
          </p:sp>
        </p:grpSp>
        <p:grpSp>
          <p:nvGrpSpPr>
            <p:cNvPr id="39" name="Group 65"/>
            <p:cNvGrpSpPr>
              <a:grpSpLocks/>
            </p:cNvGrpSpPr>
            <p:nvPr/>
          </p:nvGrpSpPr>
          <p:grpSpPr bwMode="auto">
            <a:xfrm>
              <a:off x="5151439" y="5733256"/>
              <a:ext cx="4615039" cy="307975"/>
              <a:chOff x="988" y="3867"/>
              <a:chExt cx="5245" cy="194"/>
            </a:xfrm>
          </p:grpSpPr>
          <p:sp>
            <p:nvSpPr>
              <p:cNvPr id="40" name="Rectangle 66"/>
              <p:cNvSpPr>
                <a:spLocks noChangeArrowheads="1"/>
              </p:cNvSpPr>
              <p:nvPr>
                <p:custDataLst>
                  <p:tags r:id="rId2"/>
                </p:custDataLst>
              </p:nvPr>
            </p:nvSpPr>
            <p:spPr bwMode="auto">
              <a:xfrm flipH="1">
                <a:off x="6078" y="3867"/>
                <a:ext cx="155" cy="194"/>
              </a:xfrm>
              <a:prstGeom prst="rect">
                <a:avLst/>
              </a:prstGeom>
              <a:noFill/>
              <a:ln w="6350">
                <a:noFill/>
                <a:miter lim="800000"/>
                <a:headEnd/>
                <a:tailEnd/>
              </a:ln>
              <a:effectLst/>
            </p:spPr>
            <p:txBody>
              <a:bodyPr wrap="none" lIns="0" tIns="0" rIns="0" bIns="0">
                <a:spAutoFit/>
              </a:bodyPr>
              <a:lstStyle/>
              <a:p>
                <a:r>
                  <a:rPr lang="en-GB" sz="2000" b="1" smtClean="0">
                    <a:solidFill>
                      <a:srgbClr val="00338D"/>
                    </a:solidFill>
                  </a:rPr>
                  <a:t>“</a:t>
                </a:r>
                <a:endParaRPr lang="en-GB" sz="2000" b="1" dirty="0">
                  <a:solidFill>
                    <a:srgbClr val="00338D"/>
                  </a:solidFill>
                </a:endParaRPr>
              </a:p>
            </p:txBody>
          </p:sp>
          <p:sp>
            <p:nvSpPr>
              <p:cNvPr id="41" name="Line 67"/>
              <p:cNvSpPr>
                <a:spLocks noChangeShapeType="1"/>
              </p:cNvSpPr>
              <p:nvPr/>
            </p:nvSpPr>
            <p:spPr bwMode="auto">
              <a:xfrm flipH="1">
                <a:off x="988" y="3970"/>
                <a:ext cx="5080" cy="0"/>
              </a:xfrm>
              <a:prstGeom prst="line">
                <a:avLst/>
              </a:prstGeom>
              <a:noFill/>
              <a:ln w="6350">
                <a:solidFill>
                  <a:srgbClr val="00338D"/>
                </a:solidFill>
                <a:round/>
                <a:headEnd/>
                <a:tailEnd/>
              </a:ln>
              <a:effectLst/>
            </p:spPr>
            <p:txBody>
              <a:bodyPr wrap="none" lIns="0" tIns="0" rIns="0" bIns="0" anchor="ctr"/>
              <a:lstStyle/>
              <a:p>
                <a:endParaRPr lang="en-GB"/>
              </a:p>
            </p:txBody>
          </p:sp>
        </p:grpSp>
        <p:sp>
          <p:nvSpPr>
            <p:cNvPr id="42" name="Rectangle 68"/>
            <p:cNvSpPr>
              <a:spLocks noChangeArrowheads="1"/>
            </p:cNvSpPr>
            <p:nvPr>
              <p:custDataLst>
                <p:tags r:id="rId1"/>
              </p:custDataLst>
            </p:nvPr>
          </p:nvSpPr>
          <p:spPr bwMode="auto">
            <a:xfrm>
              <a:off x="5151439" y="2062308"/>
              <a:ext cx="4608000" cy="4143229"/>
            </a:xfrm>
            <a:prstGeom prst="rect">
              <a:avLst/>
            </a:prstGeom>
            <a:noFill/>
            <a:ln w="9525">
              <a:noFill/>
              <a:miter lim="800000"/>
              <a:headEnd/>
              <a:tailEnd/>
            </a:ln>
            <a:effectLst/>
          </p:spPr>
          <p:txBody>
            <a:bodyPr lIns="0" tIns="0" rIns="0" bIns="0"/>
            <a:lstStyle/>
            <a:p>
              <a:pPr marL="0" lvl="1">
                <a:spcAft>
                  <a:spcPts val="600"/>
                </a:spcAft>
                <a:buClr>
                  <a:schemeClr val="tx2"/>
                </a:buClr>
                <a:buSzPct val="85000"/>
              </a:pPr>
              <a:r>
                <a:rPr lang="en-GB" sz="900" b="1" dirty="0" smtClean="0">
                  <a:solidFill>
                    <a:srgbClr val="00338D"/>
                  </a:solidFill>
                  <a:cs typeface="Arial" pitchFamily="34" charset="0"/>
                </a:rPr>
                <a:t>Operative aspects</a:t>
              </a:r>
            </a:p>
            <a:p>
              <a:pPr marL="216000" lvl="1" indent="-216000">
                <a:spcAft>
                  <a:spcPts val="600"/>
                </a:spcAft>
                <a:buClr>
                  <a:schemeClr val="tx2"/>
                </a:buClr>
                <a:buSzPct val="100000"/>
                <a:buFont typeface="Univers for KPMG Light" panose="020B0403020202020204" pitchFamily="34" charset="0"/>
                <a:buChar char="—"/>
              </a:pPr>
              <a:r>
                <a:rPr lang="en-GB" sz="900" dirty="0"/>
                <a:t>Strategic orientation (geographical and product/services-related)</a:t>
              </a:r>
            </a:p>
            <a:p>
              <a:pPr marL="216000" lvl="1" indent="-216000">
                <a:spcAft>
                  <a:spcPts val="600"/>
                </a:spcAft>
                <a:buClr>
                  <a:schemeClr val="tx2"/>
                </a:buClr>
                <a:buSzPct val="100000"/>
                <a:buFont typeface="Univers for KPMG Light" panose="020B0403020202020204" pitchFamily="34" charset="0"/>
                <a:buChar char="—"/>
              </a:pPr>
              <a:r>
                <a:rPr lang="en-GB" sz="900" dirty="0"/>
                <a:t>Projects and their profitability (especially Target division 1)</a:t>
              </a:r>
            </a:p>
            <a:p>
              <a:pPr marL="216000" lvl="1" indent="-216000">
                <a:spcAft>
                  <a:spcPts val="600"/>
                </a:spcAft>
                <a:buClr>
                  <a:schemeClr val="tx2"/>
                </a:buClr>
                <a:buSzPct val="100000"/>
                <a:buFont typeface="Univers for KPMG Light" panose="020B0403020202020204" pitchFamily="34" charset="0"/>
                <a:buChar char="—"/>
              </a:pPr>
              <a:r>
                <a:rPr lang="en-GB" sz="900" dirty="0"/>
                <a:t>Customer and supplier relations</a:t>
              </a:r>
            </a:p>
            <a:p>
              <a:pPr marL="174625" lvl="1" indent="-174625">
                <a:spcAft>
                  <a:spcPts val="600"/>
                </a:spcAft>
                <a:buClr>
                  <a:srgbClr val="97989A"/>
                </a:buClr>
                <a:buSzPct val="100000"/>
                <a:buFont typeface="Arial" pitchFamily="34" charset="0"/>
                <a:buChar char="■"/>
              </a:pPr>
              <a:endParaRPr lang="en-GB" sz="900" dirty="0" smtClean="0">
                <a:cs typeface="Arial" pitchFamily="34" charset="0"/>
              </a:endParaRPr>
            </a:p>
            <a:p>
              <a:pPr marL="0" lvl="1" indent="-179388">
                <a:spcAft>
                  <a:spcPts val="600"/>
                </a:spcAft>
                <a:buClr>
                  <a:schemeClr val="tx2"/>
                </a:buClr>
                <a:buSzPct val="85000"/>
                <a:buFont typeface="Wingdings" pitchFamily="2" charset="2"/>
                <a:buNone/>
              </a:pPr>
              <a:r>
                <a:rPr lang="en-GB" sz="900" b="1" dirty="0" smtClean="0">
                  <a:solidFill>
                    <a:srgbClr val="00338D"/>
                  </a:solidFill>
                  <a:cs typeface="Arial" pitchFamily="34" charset="0"/>
                </a:rPr>
                <a:t>Financial </a:t>
              </a:r>
              <a:r>
                <a:rPr lang="en-GB" sz="900" b="1" dirty="0">
                  <a:solidFill>
                    <a:srgbClr val="00338D"/>
                  </a:solidFill>
                  <a:cs typeface="Arial" pitchFamily="34" charset="0"/>
                </a:rPr>
                <a:t>aspects</a:t>
              </a:r>
              <a:endParaRPr lang="en-GB" sz="900" b="1" dirty="0" smtClean="0">
                <a:solidFill>
                  <a:srgbClr val="00338D"/>
                </a:solidFill>
                <a:cs typeface="Arial" pitchFamily="34" charset="0"/>
              </a:endParaRPr>
            </a:p>
            <a:p>
              <a:pPr marL="216000" lvl="1" indent="-216000">
                <a:spcAft>
                  <a:spcPts val="600"/>
                </a:spcAft>
                <a:buClr>
                  <a:schemeClr val="tx2"/>
                </a:buClr>
                <a:buSzPct val="100000"/>
                <a:buFont typeface="Univers for KPMG Light" panose="020B0403020202020204" pitchFamily="34" charset="0"/>
                <a:buChar char="—"/>
              </a:pPr>
              <a:r>
                <a:rPr lang="en-GB" sz="900" dirty="0"/>
                <a:t>Support of the sales planning with concrete projects</a:t>
              </a:r>
            </a:p>
            <a:p>
              <a:pPr marL="216000" lvl="1" indent="-216000">
                <a:spcAft>
                  <a:spcPts val="600"/>
                </a:spcAft>
                <a:buClr>
                  <a:schemeClr val="tx2"/>
                </a:buClr>
                <a:buSzPct val="100000"/>
                <a:buFont typeface="Univers for KPMG Light" panose="020B0403020202020204" pitchFamily="34" charset="0"/>
                <a:buChar char="—"/>
              </a:pPr>
              <a:r>
                <a:rPr lang="en-GB" sz="900" dirty="0"/>
                <a:t>Plausibility of the long-term EBITDA</a:t>
              </a:r>
            </a:p>
            <a:p>
              <a:pPr marL="216000" lvl="1" indent="-216000">
                <a:spcAft>
                  <a:spcPts val="600"/>
                </a:spcAft>
                <a:buClr>
                  <a:schemeClr val="tx2"/>
                </a:buClr>
                <a:buSzPct val="100000"/>
                <a:buFont typeface="Univers for KPMG Light" panose="020B0403020202020204" pitchFamily="34" charset="0"/>
                <a:buChar char="—"/>
              </a:pPr>
              <a:r>
                <a:rPr lang="en-GB" sz="900" dirty="0"/>
                <a:t>Guarantees and assumption of them</a:t>
              </a:r>
            </a:p>
            <a:p>
              <a:pPr marL="216000" lvl="1" indent="-216000">
                <a:spcAft>
                  <a:spcPts val="600"/>
                </a:spcAft>
                <a:buClr>
                  <a:schemeClr val="tx2"/>
                </a:buClr>
                <a:buSzPct val="100000"/>
                <a:buFont typeface="Univers for KPMG Light" panose="020B0403020202020204" pitchFamily="34" charset="0"/>
                <a:buChar char="—"/>
              </a:pPr>
              <a:r>
                <a:rPr lang="en-GB" sz="900" dirty="0"/>
                <a:t>Working capital</a:t>
              </a:r>
            </a:p>
            <a:p>
              <a:pPr marL="0" lvl="1" indent="-179388">
                <a:spcAft>
                  <a:spcPts val="600"/>
                </a:spcAft>
                <a:buClr>
                  <a:schemeClr val="tx2"/>
                </a:buClr>
                <a:buSzPct val="85000"/>
              </a:pPr>
              <a:endParaRPr lang="en-GB" sz="900" b="1" dirty="0" smtClean="0">
                <a:solidFill>
                  <a:srgbClr val="00338D"/>
                </a:solidFill>
                <a:cs typeface="Arial" pitchFamily="34" charset="0"/>
              </a:endParaRPr>
            </a:p>
            <a:p>
              <a:pPr marL="0" lvl="1" indent="-179388">
                <a:spcAft>
                  <a:spcPts val="600"/>
                </a:spcAft>
                <a:buClr>
                  <a:schemeClr val="tx2"/>
                </a:buClr>
                <a:buSzPct val="85000"/>
              </a:pPr>
              <a:r>
                <a:rPr lang="en-GB" sz="900" b="1" dirty="0">
                  <a:solidFill>
                    <a:srgbClr val="00338D"/>
                  </a:solidFill>
                  <a:cs typeface="Arial" pitchFamily="34" charset="0"/>
                </a:rPr>
                <a:t>Other aspects</a:t>
              </a:r>
              <a:endParaRPr lang="en-GB" sz="900" b="1" dirty="0" smtClean="0">
                <a:solidFill>
                  <a:srgbClr val="00338D"/>
                </a:solidFill>
                <a:cs typeface="Arial" pitchFamily="34" charset="0"/>
              </a:endParaRPr>
            </a:p>
            <a:p>
              <a:pPr marL="216000" lvl="1" indent="-216000">
                <a:spcAft>
                  <a:spcPts val="600"/>
                </a:spcAft>
                <a:buClr>
                  <a:schemeClr val="tx2"/>
                </a:buClr>
                <a:buSzPct val="100000"/>
                <a:buFont typeface="Univers for KPMG Light" panose="020B0403020202020204" pitchFamily="34" charset="0"/>
                <a:buChar char="—"/>
              </a:pPr>
              <a:r>
                <a:rPr lang="en-GB" sz="900" dirty="0"/>
                <a:t>Access to the most important contracts with customers and suppliers</a:t>
              </a:r>
            </a:p>
            <a:p>
              <a:pPr marL="216000" lvl="1" indent="-216000">
                <a:spcAft>
                  <a:spcPts val="600"/>
                </a:spcAft>
                <a:buClr>
                  <a:schemeClr val="tx2"/>
                </a:buClr>
                <a:buSzPct val="100000"/>
                <a:buFont typeface="Univers for KPMG Light" panose="020B0403020202020204" pitchFamily="34" charset="0"/>
                <a:buChar char="—"/>
              </a:pPr>
              <a:r>
                <a:rPr lang="en-GB" sz="900" dirty="0"/>
                <a:t>Explanation of one-off effects (e.g. closure of Bielefeld workshop, project-related and other effects)</a:t>
              </a:r>
            </a:p>
            <a:p>
              <a:pPr marL="216000" lvl="1" indent="-216000">
                <a:spcAft>
                  <a:spcPts val="600"/>
                </a:spcAft>
                <a:buClr>
                  <a:schemeClr val="tx2"/>
                </a:buClr>
                <a:buSzPct val="100000"/>
                <a:buFont typeface="Univers for KPMG Light" panose="020B0403020202020204" pitchFamily="34" charset="0"/>
                <a:buChar char="—"/>
              </a:pPr>
              <a:r>
                <a:rPr lang="en-GB" sz="900" dirty="0"/>
                <a:t>General wish for expert sessions</a:t>
              </a:r>
            </a:p>
          </p:txBody>
        </p:sp>
      </p:grpSp>
      <p:sp>
        <p:nvSpPr>
          <p:cNvPr id="43" name="Textplatzhalter 4"/>
          <p:cNvSpPr txBox="1">
            <a:spLocks/>
          </p:cNvSpPr>
          <p:nvPr/>
        </p:nvSpPr>
        <p:spPr>
          <a:xfrm>
            <a:off x="5046662" y="1422400"/>
            <a:ext cx="4370388" cy="260208"/>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rgbClr val="00338D"/>
                </a:solidFill>
              </a:rPr>
              <a:t>Due diligence issues foreseen by interested parties that submitted an offer:</a:t>
            </a:r>
          </a:p>
        </p:txBody>
      </p:sp>
    </p:spTree>
    <p:extLst>
      <p:ext uri="{BB962C8B-B14F-4D97-AF65-F5344CB8AC3E}">
        <p14:creationId xmlns:p14="http://schemas.microsoft.com/office/powerpoint/2010/main" val="12540087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1"/>
          </p:nvPr>
        </p:nvSpPr>
        <p:spPr/>
        <p:txBody>
          <a:bodyPr/>
          <a:lstStyle/>
          <a:p>
            <a:r>
              <a:rPr lang="en-US" dirty="0"/>
              <a:t>Evaluation and Recommendation</a:t>
            </a:r>
          </a:p>
        </p:txBody>
      </p:sp>
      <p:sp>
        <p:nvSpPr>
          <p:cNvPr id="4" name="Titel 3"/>
          <p:cNvSpPr>
            <a:spLocks noGrp="1"/>
          </p:cNvSpPr>
          <p:nvPr>
            <p:ph type="title"/>
          </p:nvPr>
        </p:nvSpPr>
        <p:spPr/>
        <p:txBody>
          <a:bodyPr/>
          <a:lstStyle/>
          <a:p>
            <a:r>
              <a:rPr lang="en-GB" dirty="0"/>
              <a:t>Overview – Valuation level of the indicative offers</a:t>
            </a:r>
            <a:endParaRPr lang="en-US" dirty="0"/>
          </a:p>
        </p:txBody>
      </p:sp>
      <p:sp>
        <p:nvSpPr>
          <p:cNvPr id="2" name="Textplatzhalter 1"/>
          <p:cNvSpPr>
            <a:spLocks noGrp="1"/>
          </p:cNvSpPr>
          <p:nvPr>
            <p:ph type="body" sz="quarter" idx="10"/>
          </p:nvPr>
        </p:nvSpPr>
        <p:spPr>
          <a:xfrm>
            <a:off x="488950" y="1422400"/>
            <a:ext cx="8928100" cy="266020"/>
          </a:xfrm>
        </p:spPr>
        <p:txBody>
          <a:bodyPr/>
          <a:lstStyle/>
          <a:p>
            <a:pPr defTabSz="762000" eaLnBrk="0" hangingPunct="0"/>
            <a:r>
              <a:rPr lang="en-GB" dirty="0">
                <a:solidFill>
                  <a:srgbClr val="00338D"/>
                </a:solidFill>
                <a:cs typeface="Arial" pitchFamily="34" charset="0"/>
              </a:rPr>
              <a:t>The offers received to date are in some cases for the entire Target Group, in some cases only for one of the companies and also differ significantly in the basic level of valuation</a:t>
            </a:r>
          </a:p>
        </p:txBody>
      </p:sp>
      <p:sp>
        <p:nvSpPr>
          <p:cNvPr id="22" name="Rechteck 57"/>
          <p:cNvSpPr/>
          <p:nvPr/>
        </p:nvSpPr>
        <p:spPr>
          <a:xfrm>
            <a:off x="5030420" y="1943100"/>
            <a:ext cx="4395810" cy="2753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GB" sz="900" b="1" dirty="0" smtClean="0">
                <a:solidFill>
                  <a:schemeClr val="tx1"/>
                </a:solidFill>
                <a:latin typeface="Arial"/>
              </a:rPr>
              <a:t>Financial investors</a:t>
            </a:r>
            <a:endParaRPr lang="en-GB" sz="900" b="1" baseline="30000" dirty="0">
              <a:solidFill>
                <a:schemeClr val="tx1"/>
              </a:solidFill>
              <a:latin typeface="Arial"/>
            </a:endParaRPr>
          </a:p>
        </p:txBody>
      </p:sp>
      <p:sp>
        <p:nvSpPr>
          <p:cNvPr id="23" name="Rectangle 19"/>
          <p:cNvSpPr/>
          <p:nvPr/>
        </p:nvSpPr>
        <p:spPr>
          <a:xfrm>
            <a:off x="4386873" y="2280773"/>
            <a:ext cx="407328" cy="1815398"/>
          </a:xfrm>
          <a:prstGeom prst="rect">
            <a:avLst/>
          </a:prstGeom>
          <a:noFill/>
          <a:ln>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0" rIns="0" rtlCol="0" anchor="t"/>
          <a:lstStyle/>
          <a:p>
            <a:pPr algn="ctr"/>
            <a:r>
              <a:rPr lang="en-GB" sz="900" dirty="0" smtClean="0">
                <a:solidFill>
                  <a:schemeClr val="tx2"/>
                </a:solidFill>
              </a:rPr>
              <a:t>Target div. 2</a:t>
            </a:r>
            <a:endParaRPr lang="en-GB" sz="900" dirty="0">
              <a:solidFill>
                <a:schemeClr val="tx2"/>
              </a:solidFill>
            </a:endParaRPr>
          </a:p>
        </p:txBody>
      </p:sp>
      <p:sp>
        <p:nvSpPr>
          <p:cNvPr id="24" name="Rectangle 20"/>
          <p:cNvSpPr/>
          <p:nvPr/>
        </p:nvSpPr>
        <p:spPr>
          <a:xfrm>
            <a:off x="1074479" y="2280773"/>
            <a:ext cx="2016211" cy="1815398"/>
          </a:xfrm>
          <a:prstGeom prst="rect">
            <a:avLst/>
          </a:prstGeom>
          <a:noFill/>
          <a:ln>
            <a:solidFill>
              <a:schemeClr val="accent6"/>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sz="900" dirty="0" smtClean="0">
                <a:solidFill>
                  <a:schemeClr val="tx2"/>
                </a:solidFill>
              </a:rPr>
              <a:t>Group</a:t>
            </a:r>
            <a:endParaRPr lang="en-GB" sz="900" dirty="0">
              <a:solidFill>
                <a:schemeClr val="tx2"/>
              </a:solidFill>
            </a:endParaRPr>
          </a:p>
        </p:txBody>
      </p:sp>
      <p:sp>
        <p:nvSpPr>
          <p:cNvPr id="25" name="Rectangle 21"/>
          <p:cNvSpPr/>
          <p:nvPr/>
        </p:nvSpPr>
        <p:spPr>
          <a:xfrm>
            <a:off x="3133088" y="2280773"/>
            <a:ext cx="1211385" cy="1815398"/>
          </a:xfrm>
          <a:prstGeom prst="rect">
            <a:avLst/>
          </a:prstGeom>
          <a:noFill/>
          <a:ln>
            <a:solidFill>
              <a:schemeClr val="accent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sz="900" dirty="0" smtClean="0">
                <a:solidFill>
                  <a:schemeClr val="tx2"/>
                </a:solidFill>
              </a:rPr>
              <a:t>Target division 1</a:t>
            </a:r>
            <a:endParaRPr lang="en-GB" sz="900" dirty="0">
              <a:solidFill>
                <a:schemeClr val="tx2"/>
              </a:solidFill>
            </a:endParaRPr>
          </a:p>
        </p:txBody>
      </p:sp>
      <p:sp>
        <p:nvSpPr>
          <p:cNvPr id="26" name="Rectangle 17"/>
          <p:cNvSpPr/>
          <p:nvPr/>
        </p:nvSpPr>
        <p:spPr>
          <a:xfrm>
            <a:off x="6852039" y="2280773"/>
            <a:ext cx="2434882" cy="1777774"/>
          </a:xfrm>
          <a:prstGeom prst="rect">
            <a:avLst/>
          </a:prstGeom>
          <a:noFill/>
          <a:ln>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sz="900" dirty="0" smtClean="0">
                <a:solidFill>
                  <a:schemeClr val="tx2"/>
                </a:solidFill>
              </a:rPr>
              <a:t>Target division 2</a:t>
            </a:r>
          </a:p>
        </p:txBody>
      </p:sp>
      <p:sp>
        <p:nvSpPr>
          <p:cNvPr id="27" name="Rectangle 18"/>
          <p:cNvSpPr/>
          <p:nvPr/>
        </p:nvSpPr>
        <p:spPr>
          <a:xfrm>
            <a:off x="5625513" y="2280773"/>
            <a:ext cx="1162929" cy="1777774"/>
          </a:xfrm>
          <a:prstGeom prst="rect">
            <a:avLst/>
          </a:prstGeom>
          <a:noFill/>
          <a:ln>
            <a:solidFill>
              <a:schemeClr val="accent6"/>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sz="900" dirty="0" smtClean="0">
                <a:solidFill>
                  <a:schemeClr val="tx2"/>
                </a:solidFill>
              </a:rPr>
              <a:t>Group</a:t>
            </a:r>
            <a:endParaRPr lang="en-GB" sz="900" dirty="0">
              <a:solidFill>
                <a:schemeClr val="tx2"/>
              </a:solidFill>
            </a:endParaRPr>
          </a:p>
        </p:txBody>
      </p:sp>
      <p:sp>
        <p:nvSpPr>
          <p:cNvPr id="28" name="Rechteck 27"/>
          <p:cNvSpPr/>
          <p:nvPr/>
        </p:nvSpPr>
        <p:spPr>
          <a:xfrm>
            <a:off x="498330" y="1943100"/>
            <a:ext cx="4395810" cy="2753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GB" sz="900" b="1" dirty="0" smtClean="0">
                <a:solidFill>
                  <a:schemeClr val="tx1"/>
                </a:solidFill>
                <a:latin typeface="Arial"/>
              </a:rPr>
              <a:t>Strategic investors</a:t>
            </a:r>
            <a:endParaRPr lang="en-GB" sz="900" b="1" baseline="30000" dirty="0">
              <a:solidFill>
                <a:schemeClr val="tx1"/>
              </a:solidFill>
              <a:latin typeface="Arial"/>
            </a:endParaRPr>
          </a:p>
        </p:txBody>
      </p:sp>
      <p:sp>
        <p:nvSpPr>
          <p:cNvPr id="44" name="Text Box 19"/>
          <p:cNvSpPr txBox="1">
            <a:spLocks noChangeArrowheads="1"/>
          </p:cNvSpPr>
          <p:nvPr>
            <p:custDataLst>
              <p:tags r:id="rId2"/>
            </p:custDataLst>
          </p:nvPr>
        </p:nvSpPr>
        <p:spPr bwMode="auto">
          <a:xfrm rot="16200000">
            <a:off x="336630" y="4366309"/>
            <a:ext cx="615553" cy="276999"/>
          </a:xfrm>
          <a:prstGeom prst="rect">
            <a:avLst/>
          </a:prstGeom>
          <a:noFill/>
          <a:ln w="6350">
            <a:noFill/>
            <a:miter lim="800000"/>
            <a:headEnd/>
            <a:tailEnd/>
          </a:ln>
          <a:effectLst/>
        </p:spPr>
        <p:txBody>
          <a:bodyPr wrap="none" lIns="0" tIns="0" rIns="0" bIns="0">
            <a:spAutoFit/>
          </a:bodyPr>
          <a:lstStyle/>
          <a:p>
            <a:pPr algn="ctr"/>
            <a:r>
              <a:rPr lang="en-GB" sz="900" b="1" dirty="0" smtClean="0">
                <a:latin typeface="Arial"/>
              </a:rPr>
              <a:t>EV/EBITDA</a:t>
            </a:r>
          </a:p>
          <a:p>
            <a:pPr algn="ctr"/>
            <a:r>
              <a:rPr lang="en-GB" sz="900" b="1" dirty="0" smtClean="0">
                <a:latin typeface="Arial"/>
              </a:rPr>
              <a:t>(implied)</a:t>
            </a:r>
            <a:endParaRPr lang="en-GB" sz="900" b="1" baseline="-25000" dirty="0">
              <a:latin typeface="Arial"/>
            </a:endParaRPr>
          </a:p>
        </p:txBody>
      </p:sp>
      <p:sp>
        <p:nvSpPr>
          <p:cNvPr id="45" name="Text Box 21"/>
          <p:cNvSpPr txBox="1">
            <a:spLocks noChangeArrowheads="1"/>
          </p:cNvSpPr>
          <p:nvPr>
            <p:custDataLst>
              <p:tags r:id="rId3"/>
            </p:custDataLst>
          </p:nvPr>
        </p:nvSpPr>
        <p:spPr bwMode="auto">
          <a:xfrm>
            <a:off x="1560310" y="4259504"/>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3.6x</a:t>
            </a:r>
            <a:endParaRPr lang="en-GB" sz="900" dirty="0">
              <a:solidFill>
                <a:schemeClr val="tx1"/>
              </a:solidFill>
              <a:latin typeface="Arial"/>
            </a:endParaRPr>
          </a:p>
        </p:txBody>
      </p:sp>
      <p:sp>
        <p:nvSpPr>
          <p:cNvPr id="46" name="Text Box 34"/>
          <p:cNvSpPr txBox="1">
            <a:spLocks noChangeArrowheads="1"/>
          </p:cNvSpPr>
          <p:nvPr>
            <p:custDataLst>
              <p:tags r:id="rId4"/>
            </p:custDataLst>
          </p:nvPr>
        </p:nvSpPr>
        <p:spPr bwMode="auto">
          <a:xfrm rot="16200000">
            <a:off x="794415" y="4262935"/>
            <a:ext cx="256480" cy="138499"/>
          </a:xfrm>
          <a:prstGeom prst="rect">
            <a:avLst/>
          </a:prstGeom>
          <a:noFill/>
          <a:ln w="6350">
            <a:noFill/>
            <a:miter lim="800000"/>
            <a:headEnd/>
            <a:tailEnd/>
          </a:ln>
          <a:effectLst/>
        </p:spPr>
        <p:txBody>
          <a:bodyPr wrap="none" lIns="0" tIns="0" rIns="0" bIns="0">
            <a:spAutoFit/>
          </a:bodyPr>
          <a:lstStyle/>
          <a:p>
            <a:pPr algn="ctr"/>
            <a:r>
              <a:rPr lang="en-GB" sz="900" b="1" smtClean="0">
                <a:solidFill>
                  <a:schemeClr val="tx1"/>
                </a:solidFill>
                <a:latin typeface="Arial"/>
              </a:rPr>
              <a:t>2011</a:t>
            </a:r>
            <a:endParaRPr lang="en-GB" sz="900" b="1" dirty="0" smtClean="0">
              <a:solidFill>
                <a:schemeClr val="tx1"/>
              </a:solidFill>
              <a:latin typeface="Arial"/>
            </a:endParaRPr>
          </a:p>
        </p:txBody>
      </p:sp>
      <p:sp>
        <p:nvSpPr>
          <p:cNvPr id="47" name="Text Box 36"/>
          <p:cNvSpPr txBox="1">
            <a:spLocks noChangeArrowheads="1"/>
          </p:cNvSpPr>
          <p:nvPr>
            <p:custDataLst>
              <p:tags r:id="rId5"/>
            </p:custDataLst>
          </p:nvPr>
        </p:nvSpPr>
        <p:spPr bwMode="auto">
          <a:xfrm>
            <a:off x="1560309" y="4616861"/>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5.2x</a:t>
            </a:r>
            <a:endParaRPr lang="en-GB" sz="900" dirty="0">
              <a:solidFill>
                <a:schemeClr val="tx1"/>
              </a:solidFill>
              <a:latin typeface="Arial"/>
            </a:endParaRPr>
          </a:p>
        </p:txBody>
      </p:sp>
      <p:sp>
        <p:nvSpPr>
          <p:cNvPr id="48" name="Text Box 49"/>
          <p:cNvSpPr txBox="1">
            <a:spLocks noChangeArrowheads="1"/>
          </p:cNvSpPr>
          <p:nvPr>
            <p:custDataLst>
              <p:tags r:id="rId6"/>
            </p:custDataLst>
          </p:nvPr>
        </p:nvSpPr>
        <p:spPr bwMode="auto">
          <a:xfrm rot="16200000">
            <a:off x="803498" y="4621051"/>
            <a:ext cx="256480" cy="138499"/>
          </a:xfrm>
          <a:prstGeom prst="rect">
            <a:avLst/>
          </a:prstGeom>
          <a:noFill/>
          <a:ln w="6350">
            <a:noFill/>
            <a:miter lim="800000"/>
            <a:headEnd/>
            <a:tailEnd/>
          </a:ln>
          <a:effectLst/>
        </p:spPr>
        <p:txBody>
          <a:bodyPr wrap="none" lIns="0" tIns="0" rIns="0" bIns="0">
            <a:spAutoFit/>
          </a:bodyPr>
          <a:lstStyle/>
          <a:p>
            <a:pPr algn="ctr"/>
            <a:r>
              <a:rPr lang="en-GB" sz="900" b="1" smtClean="0">
                <a:solidFill>
                  <a:schemeClr val="tx1"/>
                </a:solidFill>
                <a:latin typeface="Arial"/>
              </a:rPr>
              <a:t>2012</a:t>
            </a:r>
            <a:endParaRPr lang="en-GB" sz="900" b="1" dirty="0" smtClean="0">
              <a:solidFill>
                <a:schemeClr val="tx1"/>
              </a:solidFill>
              <a:latin typeface="Arial"/>
            </a:endParaRPr>
          </a:p>
        </p:txBody>
      </p:sp>
      <p:sp>
        <p:nvSpPr>
          <p:cNvPr id="49" name="Line 51"/>
          <p:cNvSpPr>
            <a:spLocks noChangeShapeType="1"/>
          </p:cNvSpPr>
          <p:nvPr/>
        </p:nvSpPr>
        <p:spPr bwMode="auto">
          <a:xfrm>
            <a:off x="499845" y="4889421"/>
            <a:ext cx="8926385" cy="0"/>
          </a:xfrm>
          <a:prstGeom prst="line">
            <a:avLst/>
          </a:prstGeom>
          <a:noFill/>
          <a:ln w="9525">
            <a:solidFill>
              <a:schemeClr val="tx1"/>
            </a:solidFill>
            <a:round/>
            <a:headEnd/>
            <a:tailEnd/>
          </a:ln>
          <a:effectLst/>
        </p:spPr>
        <p:txBody>
          <a:bodyPr wrap="none" lIns="0" tIns="0" rIns="0" bIns="0" anchor="ctr"/>
          <a:lstStyle/>
          <a:p>
            <a:endParaRPr lang="en-GB" sz="900"/>
          </a:p>
        </p:txBody>
      </p:sp>
      <p:sp>
        <p:nvSpPr>
          <p:cNvPr id="50" name="Text Box 21"/>
          <p:cNvSpPr txBox="1">
            <a:spLocks noChangeArrowheads="1"/>
          </p:cNvSpPr>
          <p:nvPr>
            <p:custDataLst>
              <p:tags r:id="rId7"/>
            </p:custDataLst>
          </p:nvPr>
        </p:nvSpPr>
        <p:spPr bwMode="auto">
          <a:xfrm>
            <a:off x="2402187" y="4259504"/>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5.5x</a:t>
            </a:r>
            <a:endParaRPr lang="en-GB" sz="900" dirty="0">
              <a:solidFill>
                <a:schemeClr val="tx1"/>
              </a:solidFill>
              <a:latin typeface="Arial"/>
            </a:endParaRPr>
          </a:p>
        </p:txBody>
      </p:sp>
      <p:sp>
        <p:nvSpPr>
          <p:cNvPr id="51" name="Text Box 36"/>
          <p:cNvSpPr txBox="1">
            <a:spLocks noChangeArrowheads="1"/>
          </p:cNvSpPr>
          <p:nvPr>
            <p:custDataLst>
              <p:tags r:id="rId8"/>
            </p:custDataLst>
          </p:nvPr>
        </p:nvSpPr>
        <p:spPr bwMode="auto">
          <a:xfrm>
            <a:off x="2394277" y="4616861"/>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7.8x</a:t>
            </a:r>
            <a:endParaRPr lang="en-GB" sz="900" dirty="0">
              <a:solidFill>
                <a:schemeClr val="tx1"/>
              </a:solidFill>
              <a:latin typeface="Arial"/>
            </a:endParaRPr>
          </a:p>
        </p:txBody>
      </p:sp>
      <p:sp>
        <p:nvSpPr>
          <p:cNvPr id="52" name="Text Box 21"/>
          <p:cNvSpPr txBox="1">
            <a:spLocks noChangeArrowheads="1"/>
          </p:cNvSpPr>
          <p:nvPr>
            <p:custDataLst>
              <p:tags r:id="rId9"/>
            </p:custDataLst>
          </p:nvPr>
        </p:nvSpPr>
        <p:spPr bwMode="auto">
          <a:xfrm>
            <a:off x="1966705" y="4259504"/>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3.7x</a:t>
            </a:r>
            <a:endParaRPr lang="en-GB" sz="900" dirty="0">
              <a:solidFill>
                <a:schemeClr val="tx1"/>
              </a:solidFill>
              <a:latin typeface="Arial"/>
            </a:endParaRPr>
          </a:p>
        </p:txBody>
      </p:sp>
      <p:sp>
        <p:nvSpPr>
          <p:cNvPr id="53" name="Text Box 36"/>
          <p:cNvSpPr txBox="1">
            <a:spLocks noChangeArrowheads="1"/>
          </p:cNvSpPr>
          <p:nvPr>
            <p:custDataLst>
              <p:tags r:id="rId10"/>
            </p:custDataLst>
          </p:nvPr>
        </p:nvSpPr>
        <p:spPr bwMode="auto">
          <a:xfrm>
            <a:off x="1965931" y="4616861"/>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5.3x</a:t>
            </a:r>
            <a:endParaRPr lang="en-GB" sz="900" dirty="0">
              <a:solidFill>
                <a:schemeClr val="tx1"/>
              </a:solidFill>
              <a:latin typeface="Arial"/>
            </a:endParaRPr>
          </a:p>
        </p:txBody>
      </p:sp>
      <p:sp>
        <p:nvSpPr>
          <p:cNvPr id="54" name="Text Box 21"/>
          <p:cNvSpPr txBox="1">
            <a:spLocks noChangeArrowheads="1"/>
          </p:cNvSpPr>
          <p:nvPr>
            <p:custDataLst>
              <p:tags r:id="rId11"/>
            </p:custDataLst>
          </p:nvPr>
        </p:nvSpPr>
        <p:spPr bwMode="auto">
          <a:xfrm>
            <a:off x="3225363" y="4259504"/>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3.1x</a:t>
            </a:r>
            <a:endParaRPr lang="en-GB" sz="900" dirty="0">
              <a:solidFill>
                <a:schemeClr val="tx1"/>
              </a:solidFill>
              <a:latin typeface="Arial"/>
            </a:endParaRPr>
          </a:p>
        </p:txBody>
      </p:sp>
      <p:sp>
        <p:nvSpPr>
          <p:cNvPr id="55" name="Text Box 36"/>
          <p:cNvSpPr txBox="1">
            <a:spLocks noChangeArrowheads="1"/>
          </p:cNvSpPr>
          <p:nvPr>
            <p:custDataLst>
              <p:tags r:id="rId12"/>
            </p:custDataLst>
          </p:nvPr>
        </p:nvSpPr>
        <p:spPr bwMode="auto">
          <a:xfrm>
            <a:off x="3168593" y="4616861"/>
            <a:ext cx="282129"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14.3x</a:t>
            </a:r>
            <a:endParaRPr lang="en-GB" sz="900" dirty="0">
              <a:solidFill>
                <a:schemeClr val="tx1"/>
              </a:solidFill>
              <a:latin typeface="Arial"/>
            </a:endParaRPr>
          </a:p>
        </p:txBody>
      </p:sp>
      <p:sp>
        <p:nvSpPr>
          <p:cNvPr id="56" name="Text Box 21"/>
          <p:cNvSpPr txBox="1">
            <a:spLocks noChangeArrowheads="1"/>
          </p:cNvSpPr>
          <p:nvPr>
            <p:custDataLst>
              <p:tags r:id="rId13"/>
            </p:custDataLst>
          </p:nvPr>
        </p:nvSpPr>
        <p:spPr bwMode="auto">
          <a:xfrm>
            <a:off x="4050209" y="4259504"/>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6.8x</a:t>
            </a:r>
            <a:endParaRPr lang="en-GB" sz="900" dirty="0">
              <a:solidFill>
                <a:schemeClr val="tx1"/>
              </a:solidFill>
              <a:latin typeface="Arial"/>
            </a:endParaRPr>
          </a:p>
        </p:txBody>
      </p:sp>
      <p:sp>
        <p:nvSpPr>
          <p:cNvPr id="57" name="Text Box 36"/>
          <p:cNvSpPr txBox="1">
            <a:spLocks noChangeArrowheads="1"/>
          </p:cNvSpPr>
          <p:nvPr>
            <p:custDataLst>
              <p:tags r:id="rId14"/>
            </p:custDataLst>
          </p:nvPr>
        </p:nvSpPr>
        <p:spPr bwMode="auto">
          <a:xfrm>
            <a:off x="4017744" y="4616861"/>
            <a:ext cx="282129"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31.5x</a:t>
            </a:r>
            <a:endParaRPr lang="en-GB" sz="900" dirty="0">
              <a:solidFill>
                <a:schemeClr val="tx1"/>
              </a:solidFill>
              <a:latin typeface="Arial"/>
            </a:endParaRPr>
          </a:p>
        </p:txBody>
      </p:sp>
      <p:sp>
        <p:nvSpPr>
          <p:cNvPr id="58" name="Text Box 21"/>
          <p:cNvSpPr txBox="1">
            <a:spLocks noChangeArrowheads="1"/>
          </p:cNvSpPr>
          <p:nvPr>
            <p:custDataLst>
              <p:tags r:id="rId15"/>
            </p:custDataLst>
          </p:nvPr>
        </p:nvSpPr>
        <p:spPr bwMode="auto">
          <a:xfrm>
            <a:off x="4390278" y="4259504"/>
            <a:ext cx="474489"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6.6x-7.6x</a:t>
            </a:r>
            <a:endParaRPr lang="en-GB" sz="900" dirty="0">
              <a:solidFill>
                <a:schemeClr val="tx1"/>
              </a:solidFill>
              <a:latin typeface="Arial"/>
            </a:endParaRPr>
          </a:p>
        </p:txBody>
      </p:sp>
      <p:sp>
        <p:nvSpPr>
          <p:cNvPr id="59" name="Text Box 21"/>
          <p:cNvSpPr txBox="1">
            <a:spLocks noChangeArrowheads="1"/>
          </p:cNvSpPr>
          <p:nvPr>
            <p:custDataLst>
              <p:tags r:id="rId16"/>
            </p:custDataLst>
          </p:nvPr>
        </p:nvSpPr>
        <p:spPr bwMode="auto">
          <a:xfrm>
            <a:off x="4384221" y="4616861"/>
            <a:ext cx="474489"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6.6x-7.6x</a:t>
            </a:r>
            <a:endParaRPr lang="en-GB" sz="900" dirty="0">
              <a:solidFill>
                <a:schemeClr val="tx1"/>
              </a:solidFill>
              <a:latin typeface="Arial"/>
            </a:endParaRPr>
          </a:p>
        </p:txBody>
      </p:sp>
      <p:sp>
        <p:nvSpPr>
          <p:cNvPr id="60" name="Text Box 21"/>
          <p:cNvSpPr txBox="1">
            <a:spLocks noChangeArrowheads="1"/>
          </p:cNvSpPr>
          <p:nvPr>
            <p:custDataLst>
              <p:tags r:id="rId17"/>
            </p:custDataLst>
          </p:nvPr>
        </p:nvSpPr>
        <p:spPr bwMode="auto">
          <a:xfrm>
            <a:off x="5964505" y="4259504"/>
            <a:ext cx="474489"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3.7x-4.2x</a:t>
            </a:r>
            <a:endParaRPr lang="en-GB" sz="900" dirty="0">
              <a:solidFill>
                <a:schemeClr val="tx1"/>
              </a:solidFill>
              <a:latin typeface="Arial"/>
            </a:endParaRPr>
          </a:p>
        </p:txBody>
      </p:sp>
      <p:sp>
        <p:nvSpPr>
          <p:cNvPr id="61" name="Text Box 36"/>
          <p:cNvSpPr txBox="1">
            <a:spLocks noChangeArrowheads="1"/>
          </p:cNvSpPr>
          <p:nvPr>
            <p:custDataLst>
              <p:tags r:id="rId18"/>
            </p:custDataLst>
          </p:nvPr>
        </p:nvSpPr>
        <p:spPr bwMode="auto">
          <a:xfrm>
            <a:off x="5964505" y="4616861"/>
            <a:ext cx="474489"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5.3x-6.1x</a:t>
            </a:r>
            <a:endParaRPr lang="en-GB" sz="900" dirty="0">
              <a:solidFill>
                <a:schemeClr val="tx1"/>
              </a:solidFill>
              <a:latin typeface="Arial"/>
            </a:endParaRPr>
          </a:p>
        </p:txBody>
      </p:sp>
      <p:sp>
        <p:nvSpPr>
          <p:cNvPr id="62" name="Text Box 21"/>
          <p:cNvSpPr txBox="1">
            <a:spLocks noChangeArrowheads="1"/>
          </p:cNvSpPr>
          <p:nvPr>
            <p:custDataLst>
              <p:tags r:id="rId19"/>
            </p:custDataLst>
          </p:nvPr>
        </p:nvSpPr>
        <p:spPr bwMode="auto">
          <a:xfrm>
            <a:off x="8597448" y="4259504"/>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5.7x</a:t>
            </a:r>
            <a:endParaRPr lang="en-GB" sz="900" dirty="0">
              <a:solidFill>
                <a:schemeClr val="tx1"/>
              </a:solidFill>
              <a:latin typeface="Arial"/>
            </a:endParaRPr>
          </a:p>
        </p:txBody>
      </p:sp>
      <p:sp>
        <p:nvSpPr>
          <p:cNvPr id="63" name="Text Box 36"/>
          <p:cNvSpPr txBox="1">
            <a:spLocks noChangeArrowheads="1"/>
          </p:cNvSpPr>
          <p:nvPr>
            <p:custDataLst>
              <p:tags r:id="rId20"/>
            </p:custDataLst>
          </p:nvPr>
        </p:nvSpPr>
        <p:spPr bwMode="auto">
          <a:xfrm>
            <a:off x="8597448" y="4616861"/>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5.7x</a:t>
            </a:r>
            <a:endParaRPr lang="en-GB" sz="900" dirty="0">
              <a:solidFill>
                <a:schemeClr val="tx1"/>
              </a:solidFill>
              <a:latin typeface="Arial"/>
            </a:endParaRPr>
          </a:p>
        </p:txBody>
      </p:sp>
      <p:sp>
        <p:nvSpPr>
          <p:cNvPr id="64" name="Text Box 21"/>
          <p:cNvSpPr txBox="1">
            <a:spLocks noChangeArrowheads="1"/>
          </p:cNvSpPr>
          <p:nvPr>
            <p:custDataLst>
              <p:tags r:id="rId21"/>
            </p:custDataLst>
          </p:nvPr>
        </p:nvSpPr>
        <p:spPr bwMode="auto">
          <a:xfrm>
            <a:off x="7303690" y="4259504"/>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5.5x</a:t>
            </a:r>
            <a:endParaRPr lang="en-GB" sz="900" dirty="0">
              <a:solidFill>
                <a:schemeClr val="tx1"/>
              </a:solidFill>
              <a:latin typeface="Arial"/>
            </a:endParaRPr>
          </a:p>
        </p:txBody>
      </p:sp>
      <p:sp>
        <p:nvSpPr>
          <p:cNvPr id="65" name="Text Box 36"/>
          <p:cNvSpPr txBox="1">
            <a:spLocks noChangeArrowheads="1"/>
          </p:cNvSpPr>
          <p:nvPr>
            <p:custDataLst>
              <p:tags r:id="rId22"/>
            </p:custDataLst>
          </p:nvPr>
        </p:nvSpPr>
        <p:spPr bwMode="auto">
          <a:xfrm>
            <a:off x="7303690" y="4616861"/>
            <a:ext cx="218008" cy="138499"/>
          </a:xfrm>
          <a:prstGeom prst="rect">
            <a:avLst/>
          </a:prstGeom>
          <a:noFill/>
          <a:ln w="6350">
            <a:noFill/>
            <a:miter lim="800000"/>
            <a:headEnd/>
            <a:tailEnd/>
          </a:ln>
          <a:effectLst/>
        </p:spPr>
        <p:txBody>
          <a:bodyPr wrap="none" lIns="0" tIns="0" rIns="0" bIns="0">
            <a:spAutoFit/>
          </a:bodyPr>
          <a:lstStyle/>
          <a:p>
            <a:r>
              <a:rPr lang="en-GB" sz="900" dirty="0" smtClean="0">
                <a:solidFill>
                  <a:schemeClr val="tx1"/>
                </a:solidFill>
                <a:latin typeface="Arial"/>
              </a:rPr>
              <a:t>5.5x</a:t>
            </a:r>
            <a:endParaRPr lang="en-GB" sz="900" dirty="0">
              <a:solidFill>
                <a:schemeClr val="tx1"/>
              </a:solidFill>
              <a:latin typeface="Arial"/>
            </a:endParaRPr>
          </a:p>
        </p:txBody>
      </p:sp>
      <p:sp>
        <p:nvSpPr>
          <p:cNvPr id="66" name="Text Box 19"/>
          <p:cNvSpPr txBox="1">
            <a:spLocks noChangeArrowheads="1"/>
          </p:cNvSpPr>
          <p:nvPr>
            <p:custDataLst>
              <p:tags r:id="rId23"/>
            </p:custDataLst>
          </p:nvPr>
        </p:nvSpPr>
        <p:spPr bwMode="auto">
          <a:xfrm rot="16200000">
            <a:off x="403957" y="5174167"/>
            <a:ext cx="480901" cy="276999"/>
          </a:xfrm>
          <a:prstGeom prst="rect">
            <a:avLst/>
          </a:prstGeom>
          <a:noFill/>
          <a:ln w="6350">
            <a:noFill/>
            <a:miter lim="800000"/>
            <a:headEnd/>
            <a:tailEnd/>
          </a:ln>
          <a:effectLst/>
        </p:spPr>
        <p:txBody>
          <a:bodyPr wrap="none" lIns="0" tIns="0" rIns="0" bIns="0">
            <a:spAutoFit/>
          </a:bodyPr>
          <a:lstStyle/>
          <a:p>
            <a:pPr algn="ctr"/>
            <a:r>
              <a:rPr lang="en-GB" sz="900" b="1" dirty="0" smtClean="0">
                <a:latin typeface="Arial"/>
              </a:rPr>
              <a:t>EV/EBIT</a:t>
            </a:r>
          </a:p>
          <a:p>
            <a:pPr algn="ctr"/>
            <a:r>
              <a:rPr lang="en-GB" sz="900" b="1" dirty="0" smtClean="0">
                <a:latin typeface="Arial"/>
              </a:rPr>
              <a:t>(implied)</a:t>
            </a:r>
            <a:endParaRPr lang="en-GB" sz="900" b="1" baseline="-25000" dirty="0">
              <a:latin typeface="Arial"/>
            </a:endParaRPr>
          </a:p>
        </p:txBody>
      </p:sp>
      <p:sp>
        <p:nvSpPr>
          <p:cNvPr id="67" name="Text Box 21"/>
          <p:cNvSpPr txBox="1">
            <a:spLocks noChangeArrowheads="1"/>
          </p:cNvSpPr>
          <p:nvPr>
            <p:custDataLst>
              <p:tags r:id="rId24"/>
            </p:custDataLst>
          </p:nvPr>
        </p:nvSpPr>
        <p:spPr bwMode="auto">
          <a:xfrm>
            <a:off x="1560310" y="5067362"/>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4.0x</a:t>
            </a:r>
            <a:endParaRPr lang="en-GB" sz="900" dirty="0">
              <a:solidFill>
                <a:schemeClr val="tx1"/>
              </a:solidFill>
              <a:latin typeface="Arial"/>
            </a:endParaRPr>
          </a:p>
        </p:txBody>
      </p:sp>
      <p:sp>
        <p:nvSpPr>
          <p:cNvPr id="68" name="Text Box 34"/>
          <p:cNvSpPr txBox="1">
            <a:spLocks noChangeArrowheads="1"/>
          </p:cNvSpPr>
          <p:nvPr>
            <p:custDataLst>
              <p:tags r:id="rId25"/>
            </p:custDataLst>
          </p:nvPr>
        </p:nvSpPr>
        <p:spPr bwMode="auto">
          <a:xfrm rot="16200000">
            <a:off x="794415" y="5070794"/>
            <a:ext cx="256480" cy="138499"/>
          </a:xfrm>
          <a:prstGeom prst="rect">
            <a:avLst/>
          </a:prstGeom>
          <a:noFill/>
          <a:ln w="6350">
            <a:noFill/>
            <a:miter lim="800000"/>
            <a:headEnd/>
            <a:tailEnd/>
          </a:ln>
          <a:effectLst/>
        </p:spPr>
        <p:txBody>
          <a:bodyPr wrap="none" lIns="0" tIns="0" rIns="0" bIns="0">
            <a:spAutoFit/>
          </a:bodyPr>
          <a:lstStyle/>
          <a:p>
            <a:pPr algn="ctr"/>
            <a:r>
              <a:rPr lang="en-GB" sz="900" b="1" smtClean="0">
                <a:solidFill>
                  <a:schemeClr val="tx1"/>
                </a:solidFill>
                <a:latin typeface="Arial"/>
              </a:rPr>
              <a:t>2011</a:t>
            </a:r>
            <a:endParaRPr lang="en-GB" sz="900" b="1" dirty="0" smtClean="0">
              <a:solidFill>
                <a:schemeClr val="tx1"/>
              </a:solidFill>
              <a:latin typeface="Arial"/>
            </a:endParaRPr>
          </a:p>
        </p:txBody>
      </p:sp>
      <p:sp>
        <p:nvSpPr>
          <p:cNvPr id="69" name="Text Box 36"/>
          <p:cNvSpPr txBox="1">
            <a:spLocks noChangeArrowheads="1"/>
          </p:cNvSpPr>
          <p:nvPr>
            <p:custDataLst>
              <p:tags r:id="rId26"/>
            </p:custDataLst>
          </p:nvPr>
        </p:nvSpPr>
        <p:spPr bwMode="auto">
          <a:xfrm>
            <a:off x="1560309" y="5424720"/>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5.6x</a:t>
            </a:r>
            <a:endParaRPr lang="en-GB" sz="900" dirty="0">
              <a:solidFill>
                <a:schemeClr val="tx1"/>
              </a:solidFill>
              <a:latin typeface="Arial"/>
            </a:endParaRPr>
          </a:p>
        </p:txBody>
      </p:sp>
      <p:sp>
        <p:nvSpPr>
          <p:cNvPr id="70" name="Text Box 49"/>
          <p:cNvSpPr txBox="1">
            <a:spLocks noChangeArrowheads="1"/>
          </p:cNvSpPr>
          <p:nvPr>
            <p:custDataLst>
              <p:tags r:id="rId27"/>
            </p:custDataLst>
          </p:nvPr>
        </p:nvSpPr>
        <p:spPr bwMode="auto">
          <a:xfrm rot="16200000">
            <a:off x="803498" y="5428909"/>
            <a:ext cx="256480" cy="138499"/>
          </a:xfrm>
          <a:prstGeom prst="rect">
            <a:avLst/>
          </a:prstGeom>
          <a:noFill/>
          <a:ln w="6350">
            <a:noFill/>
            <a:miter lim="800000"/>
            <a:headEnd/>
            <a:tailEnd/>
          </a:ln>
          <a:effectLst/>
        </p:spPr>
        <p:txBody>
          <a:bodyPr wrap="none" lIns="0" tIns="0" rIns="0" bIns="0">
            <a:spAutoFit/>
          </a:bodyPr>
          <a:lstStyle/>
          <a:p>
            <a:pPr algn="ctr"/>
            <a:r>
              <a:rPr lang="en-GB" sz="900" b="1" smtClean="0">
                <a:solidFill>
                  <a:schemeClr val="tx1"/>
                </a:solidFill>
                <a:latin typeface="Arial"/>
              </a:rPr>
              <a:t>2012</a:t>
            </a:r>
            <a:endParaRPr lang="en-GB" sz="900" b="1" dirty="0" smtClean="0">
              <a:solidFill>
                <a:schemeClr val="tx1"/>
              </a:solidFill>
              <a:latin typeface="Arial"/>
            </a:endParaRPr>
          </a:p>
        </p:txBody>
      </p:sp>
      <p:sp>
        <p:nvSpPr>
          <p:cNvPr id="71" name="Line 50"/>
          <p:cNvSpPr>
            <a:spLocks noChangeShapeType="1"/>
          </p:cNvSpPr>
          <p:nvPr/>
        </p:nvSpPr>
        <p:spPr bwMode="auto">
          <a:xfrm>
            <a:off x="499845" y="4961364"/>
            <a:ext cx="8926385" cy="0"/>
          </a:xfrm>
          <a:prstGeom prst="line">
            <a:avLst/>
          </a:prstGeom>
          <a:noFill/>
          <a:ln w="9525">
            <a:solidFill>
              <a:schemeClr val="tx1"/>
            </a:solidFill>
            <a:round/>
            <a:headEnd/>
            <a:tailEnd/>
          </a:ln>
          <a:effectLst/>
        </p:spPr>
        <p:txBody>
          <a:bodyPr wrap="none" lIns="0" tIns="0" rIns="0" bIns="0" anchor="ctr"/>
          <a:lstStyle/>
          <a:p>
            <a:endParaRPr lang="en-GB" sz="900"/>
          </a:p>
        </p:txBody>
      </p:sp>
      <p:sp>
        <p:nvSpPr>
          <p:cNvPr id="72" name="Line 51"/>
          <p:cNvSpPr>
            <a:spLocks noChangeShapeType="1"/>
          </p:cNvSpPr>
          <p:nvPr/>
        </p:nvSpPr>
        <p:spPr bwMode="auto">
          <a:xfrm>
            <a:off x="499845" y="5697280"/>
            <a:ext cx="8926385" cy="0"/>
          </a:xfrm>
          <a:prstGeom prst="line">
            <a:avLst/>
          </a:prstGeom>
          <a:noFill/>
          <a:ln w="9525">
            <a:solidFill>
              <a:schemeClr val="tx1"/>
            </a:solidFill>
            <a:round/>
            <a:headEnd/>
            <a:tailEnd/>
          </a:ln>
          <a:effectLst/>
        </p:spPr>
        <p:txBody>
          <a:bodyPr wrap="none" lIns="0" tIns="0" rIns="0" bIns="0" anchor="ctr"/>
          <a:lstStyle/>
          <a:p>
            <a:endParaRPr lang="en-GB" sz="900"/>
          </a:p>
        </p:txBody>
      </p:sp>
      <p:sp>
        <p:nvSpPr>
          <p:cNvPr id="73" name="Text Box 21"/>
          <p:cNvSpPr txBox="1">
            <a:spLocks noChangeArrowheads="1"/>
          </p:cNvSpPr>
          <p:nvPr>
            <p:custDataLst>
              <p:tags r:id="rId28"/>
            </p:custDataLst>
          </p:nvPr>
        </p:nvSpPr>
        <p:spPr bwMode="auto">
          <a:xfrm>
            <a:off x="2402187" y="5067362"/>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6.1x</a:t>
            </a:r>
            <a:endParaRPr lang="en-GB" sz="900" dirty="0">
              <a:solidFill>
                <a:schemeClr val="tx1"/>
              </a:solidFill>
              <a:latin typeface="Arial"/>
            </a:endParaRPr>
          </a:p>
        </p:txBody>
      </p:sp>
      <p:sp>
        <p:nvSpPr>
          <p:cNvPr id="74" name="Text Box 36"/>
          <p:cNvSpPr txBox="1">
            <a:spLocks noChangeArrowheads="1"/>
          </p:cNvSpPr>
          <p:nvPr>
            <p:custDataLst>
              <p:tags r:id="rId29"/>
            </p:custDataLst>
          </p:nvPr>
        </p:nvSpPr>
        <p:spPr bwMode="auto">
          <a:xfrm>
            <a:off x="2394277" y="5424720"/>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8.5x</a:t>
            </a:r>
            <a:endParaRPr lang="en-GB" sz="900" dirty="0">
              <a:solidFill>
                <a:schemeClr val="tx1"/>
              </a:solidFill>
              <a:latin typeface="Arial"/>
            </a:endParaRPr>
          </a:p>
        </p:txBody>
      </p:sp>
      <p:sp>
        <p:nvSpPr>
          <p:cNvPr id="75" name="Text Box 21"/>
          <p:cNvSpPr txBox="1">
            <a:spLocks noChangeArrowheads="1"/>
          </p:cNvSpPr>
          <p:nvPr>
            <p:custDataLst>
              <p:tags r:id="rId30"/>
            </p:custDataLst>
          </p:nvPr>
        </p:nvSpPr>
        <p:spPr bwMode="auto">
          <a:xfrm>
            <a:off x="1966705" y="5067362"/>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4.1x</a:t>
            </a:r>
            <a:endParaRPr lang="en-GB" sz="900" dirty="0">
              <a:solidFill>
                <a:schemeClr val="tx1"/>
              </a:solidFill>
              <a:latin typeface="Arial"/>
            </a:endParaRPr>
          </a:p>
        </p:txBody>
      </p:sp>
      <p:sp>
        <p:nvSpPr>
          <p:cNvPr id="76" name="Text Box 36"/>
          <p:cNvSpPr txBox="1">
            <a:spLocks noChangeArrowheads="1"/>
          </p:cNvSpPr>
          <p:nvPr>
            <p:custDataLst>
              <p:tags r:id="rId31"/>
            </p:custDataLst>
          </p:nvPr>
        </p:nvSpPr>
        <p:spPr bwMode="auto">
          <a:xfrm>
            <a:off x="1965931" y="5424720"/>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5.7x</a:t>
            </a:r>
            <a:endParaRPr lang="en-GB" sz="900" dirty="0">
              <a:solidFill>
                <a:schemeClr val="tx1"/>
              </a:solidFill>
              <a:latin typeface="Arial"/>
            </a:endParaRPr>
          </a:p>
        </p:txBody>
      </p:sp>
      <p:sp>
        <p:nvSpPr>
          <p:cNvPr id="77" name="Text Box 21"/>
          <p:cNvSpPr txBox="1">
            <a:spLocks noChangeArrowheads="1"/>
          </p:cNvSpPr>
          <p:nvPr>
            <p:custDataLst>
              <p:tags r:id="rId32"/>
            </p:custDataLst>
          </p:nvPr>
        </p:nvSpPr>
        <p:spPr bwMode="auto">
          <a:xfrm>
            <a:off x="3225363" y="5067362"/>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3.7x</a:t>
            </a:r>
            <a:endParaRPr lang="en-GB" sz="900" dirty="0">
              <a:solidFill>
                <a:schemeClr val="tx1"/>
              </a:solidFill>
              <a:latin typeface="Arial"/>
            </a:endParaRPr>
          </a:p>
        </p:txBody>
      </p:sp>
      <p:sp>
        <p:nvSpPr>
          <p:cNvPr id="78" name="Text Box 36"/>
          <p:cNvSpPr txBox="1">
            <a:spLocks noChangeArrowheads="1"/>
          </p:cNvSpPr>
          <p:nvPr>
            <p:custDataLst>
              <p:tags r:id="rId33"/>
            </p:custDataLst>
          </p:nvPr>
        </p:nvSpPr>
        <p:spPr bwMode="auto">
          <a:xfrm>
            <a:off x="3214205" y="5424720"/>
            <a:ext cx="224420"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n.m.</a:t>
            </a:r>
            <a:endParaRPr lang="en-GB" sz="900" dirty="0">
              <a:solidFill>
                <a:schemeClr val="tx1"/>
              </a:solidFill>
              <a:latin typeface="Arial"/>
            </a:endParaRPr>
          </a:p>
        </p:txBody>
      </p:sp>
      <p:sp>
        <p:nvSpPr>
          <p:cNvPr id="79" name="Text Box 21"/>
          <p:cNvSpPr txBox="1">
            <a:spLocks noChangeArrowheads="1"/>
          </p:cNvSpPr>
          <p:nvPr>
            <p:custDataLst>
              <p:tags r:id="rId34"/>
            </p:custDataLst>
          </p:nvPr>
        </p:nvSpPr>
        <p:spPr bwMode="auto">
          <a:xfrm>
            <a:off x="4050209" y="5067362"/>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8.1x</a:t>
            </a:r>
            <a:endParaRPr lang="en-GB" sz="900" dirty="0">
              <a:solidFill>
                <a:schemeClr val="tx1"/>
              </a:solidFill>
              <a:latin typeface="Arial"/>
            </a:endParaRPr>
          </a:p>
        </p:txBody>
      </p:sp>
      <p:sp>
        <p:nvSpPr>
          <p:cNvPr id="80" name="Text Box 36"/>
          <p:cNvSpPr txBox="1">
            <a:spLocks noChangeArrowheads="1"/>
          </p:cNvSpPr>
          <p:nvPr>
            <p:custDataLst>
              <p:tags r:id="rId35"/>
            </p:custDataLst>
          </p:nvPr>
        </p:nvSpPr>
        <p:spPr bwMode="auto">
          <a:xfrm>
            <a:off x="4044445" y="5424720"/>
            <a:ext cx="224420"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n.m.</a:t>
            </a:r>
            <a:endParaRPr lang="en-GB" sz="900" dirty="0">
              <a:solidFill>
                <a:schemeClr val="tx1"/>
              </a:solidFill>
              <a:latin typeface="Arial"/>
            </a:endParaRPr>
          </a:p>
        </p:txBody>
      </p:sp>
      <p:sp>
        <p:nvSpPr>
          <p:cNvPr id="81" name="Text Box 21"/>
          <p:cNvSpPr txBox="1">
            <a:spLocks noChangeArrowheads="1"/>
          </p:cNvSpPr>
          <p:nvPr>
            <p:custDataLst>
              <p:tags r:id="rId36"/>
            </p:custDataLst>
          </p:nvPr>
        </p:nvSpPr>
        <p:spPr bwMode="auto">
          <a:xfrm>
            <a:off x="4384221" y="5067362"/>
            <a:ext cx="474489"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7.0x-8.0x</a:t>
            </a:r>
            <a:endParaRPr lang="en-GB" sz="900" dirty="0">
              <a:solidFill>
                <a:schemeClr val="tx1"/>
              </a:solidFill>
              <a:latin typeface="Arial"/>
            </a:endParaRPr>
          </a:p>
        </p:txBody>
      </p:sp>
      <p:sp>
        <p:nvSpPr>
          <p:cNvPr id="82" name="Text Box 21"/>
          <p:cNvSpPr txBox="1">
            <a:spLocks noChangeArrowheads="1"/>
          </p:cNvSpPr>
          <p:nvPr>
            <p:custDataLst>
              <p:tags r:id="rId37"/>
            </p:custDataLst>
          </p:nvPr>
        </p:nvSpPr>
        <p:spPr bwMode="auto">
          <a:xfrm>
            <a:off x="4384221" y="5424720"/>
            <a:ext cx="474489"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7.0x-8.0x</a:t>
            </a:r>
            <a:endParaRPr lang="en-GB" sz="900" dirty="0">
              <a:solidFill>
                <a:schemeClr val="tx1"/>
              </a:solidFill>
              <a:latin typeface="Arial"/>
            </a:endParaRPr>
          </a:p>
        </p:txBody>
      </p:sp>
      <p:sp>
        <p:nvSpPr>
          <p:cNvPr id="83" name="Text Box 21"/>
          <p:cNvSpPr txBox="1">
            <a:spLocks noChangeArrowheads="1"/>
          </p:cNvSpPr>
          <p:nvPr>
            <p:custDataLst>
              <p:tags r:id="rId38"/>
            </p:custDataLst>
          </p:nvPr>
        </p:nvSpPr>
        <p:spPr bwMode="auto">
          <a:xfrm>
            <a:off x="5964505" y="5067362"/>
            <a:ext cx="474489"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4.1x-4.7x</a:t>
            </a:r>
            <a:endParaRPr lang="en-GB" sz="900" dirty="0">
              <a:solidFill>
                <a:schemeClr val="tx1"/>
              </a:solidFill>
              <a:latin typeface="Arial"/>
            </a:endParaRPr>
          </a:p>
        </p:txBody>
      </p:sp>
      <p:sp>
        <p:nvSpPr>
          <p:cNvPr id="84" name="Text Box 36"/>
          <p:cNvSpPr txBox="1">
            <a:spLocks noChangeArrowheads="1"/>
          </p:cNvSpPr>
          <p:nvPr>
            <p:custDataLst>
              <p:tags r:id="rId39"/>
            </p:custDataLst>
          </p:nvPr>
        </p:nvSpPr>
        <p:spPr bwMode="auto">
          <a:xfrm>
            <a:off x="5964505" y="5424720"/>
            <a:ext cx="474489"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5.7x-6.6x</a:t>
            </a:r>
            <a:endParaRPr lang="en-GB" sz="900" dirty="0">
              <a:solidFill>
                <a:schemeClr val="tx1"/>
              </a:solidFill>
              <a:latin typeface="Arial"/>
            </a:endParaRPr>
          </a:p>
        </p:txBody>
      </p:sp>
      <p:sp>
        <p:nvSpPr>
          <p:cNvPr id="85" name="Text Box 21"/>
          <p:cNvSpPr txBox="1">
            <a:spLocks noChangeArrowheads="1"/>
          </p:cNvSpPr>
          <p:nvPr>
            <p:custDataLst>
              <p:tags r:id="rId40"/>
            </p:custDataLst>
          </p:nvPr>
        </p:nvSpPr>
        <p:spPr bwMode="auto">
          <a:xfrm>
            <a:off x="8597448" y="5067362"/>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6.0x</a:t>
            </a:r>
            <a:endParaRPr lang="en-GB" sz="900" dirty="0">
              <a:solidFill>
                <a:schemeClr val="tx1"/>
              </a:solidFill>
              <a:latin typeface="Arial"/>
            </a:endParaRPr>
          </a:p>
        </p:txBody>
      </p:sp>
      <p:sp>
        <p:nvSpPr>
          <p:cNvPr id="86" name="Text Box 36"/>
          <p:cNvSpPr txBox="1">
            <a:spLocks noChangeArrowheads="1"/>
          </p:cNvSpPr>
          <p:nvPr>
            <p:custDataLst>
              <p:tags r:id="rId41"/>
            </p:custDataLst>
          </p:nvPr>
        </p:nvSpPr>
        <p:spPr bwMode="auto">
          <a:xfrm>
            <a:off x="8597448" y="5424720"/>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6.0x</a:t>
            </a:r>
            <a:endParaRPr lang="en-GB" sz="900" dirty="0">
              <a:solidFill>
                <a:schemeClr val="tx1"/>
              </a:solidFill>
              <a:latin typeface="Arial"/>
            </a:endParaRPr>
          </a:p>
        </p:txBody>
      </p:sp>
      <p:sp>
        <p:nvSpPr>
          <p:cNvPr id="87" name="Text Box 21"/>
          <p:cNvSpPr txBox="1">
            <a:spLocks noChangeArrowheads="1"/>
          </p:cNvSpPr>
          <p:nvPr>
            <p:custDataLst>
              <p:tags r:id="rId42"/>
            </p:custDataLst>
          </p:nvPr>
        </p:nvSpPr>
        <p:spPr bwMode="auto">
          <a:xfrm>
            <a:off x="7303690" y="5067362"/>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5.8x</a:t>
            </a:r>
            <a:endParaRPr lang="en-GB" sz="900" dirty="0">
              <a:solidFill>
                <a:schemeClr val="tx1"/>
              </a:solidFill>
              <a:latin typeface="Arial"/>
            </a:endParaRPr>
          </a:p>
        </p:txBody>
      </p:sp>
      <p:sp>
        <p:nvSpPr>
          <p:cNvPr id="88" name="Text Box 36"/>
          <p:cNvSpPr txBox="1">
            <a:spLocks noChangeArrowheads="1"/>
          </p:cNvSpPr>
          <p:nvPr>
            <p:custDataLst>
              <p:tags r:id="rId43"/>
            </p:custDataLst>
          </p:nvPr>
        </p:nvSpPr>
        <p:spPr bwMode="auto">
          <a:xfrm>
            <a:off x="7303690" y="5424720"/>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5.8x</a:t>
            </a:r>
            <a:endParaRPr lang="en-GB" sz="900" dirty="0">
              <a:solidFill>
                <a:schemeClr val="tx1"/>
              </a:solidFill>
              <a:latin typeface="Arial"/>
            </a:endParaRPr>
          </a:p>
        </p:txBody>
      </p:sp>
      <p:sp>
        <p:nvSpPr>
          <p:cNvPr id="89" name="Text Box 21"/>
          <p:cNvSpPr txBox="1">
            <a:spLocks noChangeArrowheads="1"/>
          </p:cNvSpPr>
          <p:nvPr>
            <p:custDataLst>
              <p:tags r:id="rId44"/>
            </p:custDataLst>
          </p:nvPr>
        </p:nvSpPr>
        <p:spPr bwMode="auto">
          <a:xfrm>
            <a:off x="2804998" y="4259504"/>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6.3x</a:t>
            </a:r>
            <a:endParaRPr lang="en-GB" sz="900" dirty="0">
              <a:solidFill>
                <a:schemeClr val="tx1"/>
              </a:solidFill>
              <a:latin typeface="Arial"/>
            </a:endParaRPr>
          </a:p>
        </p:txBody>
      </p:sp>
      <p:sp>
        <p:nvSpPr>
          <p:cNvPr id="90" name="Text Box 36"/>
          <p:cNvSpPr txBox="1">
            <a:spLocks noChangeArrowheads="1"/>
          </p:cNvSpPr>
          <p:nvPr>
            <p:custDataLst>
              <p:tags r:id="rId45"/>
            </p:custDataLst>
          </p:nvPr>
        </p:nvSpPr>
        <p:spPr bwMode="auto">
          <a:xfrm>
            <a:off x="2797425" y="4616861"/>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9.1x</a:t>
            </a:r>
            <a:endParaRPr lang="en-GB" sz="900" dirty="0">
              <a:solidFill>
                <a:schemeClr val="tx1"/>
              </a:solidFill>
              <a:latin typeface="Arial"/>
            </a:endParaRPr>
          </a:p>
        </p:txBody>
      </p:sp>
      <p:sp>
        <p:nvSpPr>
          <p:cNvPr id="91" name="Text Box 21"/>
          <p:cNvSpPr txBox="1">
            <a:spLocks noChangeArrowheads="1"/>
          </p:cNvSpPr>
          <p:nvPr>
            <p:custDataLst>
              <p:tags r:id="rId46"/>
            </p:custDataLst>
          </p:nvPr>
        </p:nvSpPr>
        <p:spPr bwMode="auto">
          <a:xfrm>
            <a:off x="2804998" y="5067362"/>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7.1x</a:t>
            </a:r>
            <a:endParaRPr lang="en-GB" sz="900" dirty="0">
              <a:solidFill>
                <a:schemeClr val="tx1"/>
              </a:solidFill>
              <a:latin typeface="Arial"/>
            </a:endParaRPr>
          </a:p>
        </p:txBody>
      </p:sp>
      <p:sp>
        <p:nvSpPr>
          <p:cNvPr id="92" name="Text Box 36"/>
          <p:cNvSpPr txBox="1">
            <a:spLocks noChangeArrowheads="1"/>
          </p:cNvSpPr>
          <p:nvPr>
            <p:custDataLst>
              <p:tags r:id="rId47"/>
            </p:custDataLst>
          </p:nvPr>
        </p:nvSpPr>
        <p:spPr bwMode="auto">
          <a:xfrm>
            <a:off x="2797425" y="5424720"/>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9.8x</a:t>
            </a:r>
            <a:endParaRPr lang="en-GB" sz="900" dirty="0">
              <a:solidFill>
                <a:schemeClr val="tx1"/>
              </a:solidFill>
              <a:latin typeface="Arial"/>
            </a:endParaRPr>
          </a:p>
        </p:txBody>
      </p:sp>
      <p:sp>
        <p:nvSpPr>
          <p:cNvPr id="93" name="Text Box 21"/>
          <p:cNvSpPr txBox="1">
            <a:spLocks noChangeArrowheads="1"/>
          </p:cNvSpPr>
          <p:nvPr>
            <p:custDataLst>
              <p:tags r:id="rId48"/>
            </p:custDataLst>
          </p:nvPr>
        </p:nvSpPr>
        <p:spPr bwMode="auto">
          <a:xfrm>
            <a:off x="3632282" y="4259504"/>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6.8x</a:t>
            </a:r>
            <a:endParaRPr lang="en-GB" sz="900" dirty="0">
              <a:solidFill>
                <a:schemeClr val="tx1"/>
              </a:solidFill>
              <a:latin typeface="Arial"/>
            </a:endParaRPr>
          </a:p>
        </p:txBody>
      </p:sp>
      <p:sp>
        <p:nvSpPr>
          <p:cNvPr id="94" name="Text Box 36"/>
          <p:cNvSpPr txBox="1">
            <a:spLocks noChangeArrowheads="1"/>
          </p:cNvSpPr>
          <p:nvPr>
            <p:custDataLst>
              <p:tags r:id="rId49"/>
            </p:custDataLst>
          </p:nvPr>
        </p:nvSpPr>
        <p:spPr bwMode="auto">
          <a:xfrm>
            <a:off x="3599816" y="4616861"/>
            <a:ext cx="282129"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31.3x</a:t>
            </a:r>
            <a:endParaRPr lang="en-GB" sz="900" dirty="0">
              <a:solidFill>
                <a:schemeClr val="tx1"/>
              </a:solidFill>
              <a:latin typeface="Arial"/>
            </a:endParaRPr>
          </a:p>
        </p:txBody>
      </p:sp>
      <p:sp>
        <p:nvSpPr>
          <p:cNvPr id="95" name="Text Box 21"/>
          <p:cNvSpPr txBox="1">
            <a:spLocks noChangeArrowheads="1"/>
          </p:cNvSpPr>
          <p:nvPr>
            <p:custDataLst>
              <p:tags r:id="rId50"/>
            </p:custDataLst>
          </p:nvPr>
        </p:nvSpPr>
        <p:spPr bwMode="auto">
          <a:xfrm>
            <a:off x="3632282" y="5067362"/>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8.1x</a:t>
            </a:r>
            <a:endParaRPr lang="en-GB" sz="900" dirty="0">
              <a:solidFill>
                <a:schemeClr val="tx1"/>
              </a:solidFill>
              <a:latin typeface="Arial"/>
            </a:endParaRPr>
          </a:p>
        </p:txBody>
      </p:sp>
      <p:sp>
        <p:nvSpPr>
          <p:cNvPr id="96" name="Text Box 36"/>
          <p:cNvSpPr txBox="1">
            <a:spLocks noChangeArrowheads="1"/>
          </p:cNvSpPr>
          <p:nvPr>
            <p:custDataLst>
              <p:tags r:id="rId51"/>
            </p:custDataLst>
          </p:nvPr>
        </p:nvSpPr>
        <p:spPr bwMode="auto">
          <a:xfrm>
            <a:off x="3626517" y="5424720"/>
            <a:ext cx="224420"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n.m.</a:t>
            </a:r>
            <a:endParaRPr lang="en-GB" sz="900" dirty="0">
              <a:solidFill>
                <a:schemeClr val="tx1"/>
              </a:solidFill>
              <a:latin typeface="Arial"/>
            </a:endParaRPr>
          </a:p>
        </p:txBody>
      </p:sp>
      <p:sp>
        <p:nvSpPr>
          <p:cNvPr id="97" name="Text Box 21"/>
          <p:cNvSpPr txBox="1">
            <a:spLocks noChangeArrowheads="1"/>
          </p:cNvSpPr>
          <p:nvPr>
            <p:custDataLst>
              <p:tags r:id="rId52"/>
            </p:custDataLst>
          </p:nvPr>
        </p:nvSpPr>
        <p:spPr bwMode="auto">
          <a:xfrm>
            <a:off x="1148440" y="4259504"/>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2.6x</a:t>
            </a:r>
            <a:endParaRPr lang="en-GB" sz="900" dirty="0">
              <a:solidFill>
                <a:schemeClr val="tx1"/>
              </a:solidFill>
              <a:latin typeface="Arial"/>
            </a:endParaRPr>
          </a:p>
        </p:txBody>
      </p:sp>
      <p:sp>
        <p:nvSpPr>
          <p:cNvPr id="98" name="Text Box 36"/>
          <p:cNvSpPr txBox="1">
            <a:spLocks noChangeArrowheads="1"/>
          </p:cNvSpPr>
          <p:nvPr>
            <p:custDataLst>
              <p:tags r:id="rId53"/>
            </p:custDataLst>
          </p:nvPr>
        </p:nvSpPr>
        <p:spPr bwMode="auto">
          <a:xfrm>
            <a:off x="1148439" y="4616861"/>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3.8x</a:t>
            </a:r>
            <a:endParaRPr lang="en-GB" sz="900" dirty="0">
              <a:solidFill>
                <a:schemeClr val="tx1"/>
              </a:solidFill>
              <a:latin typeface="Arial"/>
            </a:endParaRPr>
          </a:p>
        </p:txBody>
      </p:sp>
      <p:sp>
        <p:nvSpPr>
          <p:cNvPr id="99" name="Text Box 21"/>
          <p:cNvSpPr txBox="1">
            <a:spLocks noChangeArrowheads="1"/>
          </p:cNvSpPr>
          <p:nvPr>
            <p:custDataLst>
              <p:tags r:id="rId54"/>
            </p:custDataLst>
          </p:nvPr>
        </p:nvSpPr>
        <p:spPr bwMode="auto">
          <a:xfrm>
            <a:off x="1148440" y="5067362"/>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2.9x</a:t>
            </a:r>
            <a:endParaRPr lang="en-GB" sz="900" dirty="0">
              <a:solidFill>
                <a:schemeClr val="tx1"/>
              </a:solidFill>
              <a:latin typeface="Arial"/>
            </a:endParaRPr>
          </a:p>
        </p:txBody>
      </p:sp>
      <p:sp>
        <p:nvSpPr>
          <p:cNvPr id="100" name="Text Box 36"/>
          <p:cNvSpPr txBox="1">
            <a:spLocks noChangeArrowheads="1"/>
          </p:cNvSpPr>
          <p:nvPr>
            <p:custDataLst>
              <p:tags r:id="rId55"/>
            </p:custDataLst>
          </p:nvPr>
        </p:nvSpPr>
        <p:spPr bwMode="auto">
          <a:xfrm>
            <a:off x="1148439" y="5424720"/>
            <a:ext cx="218008" cy="138499"/>
          </a:xfrm>
          <a:prstGeom prst="rect">
            <a:avLst/>
          </a:prstGeom>
          <a:noFill/>
          <a:ln w="6350">
            <a:noFill/>
            <a:miter lim="800000"/>
            <a:headEnd/>
            <a:tailEnd/>
          </a:ln>
          <a:effectLst/>
        </p:spPr>
        <p:txBody>
          <a:bodyPr wrap="none" lIns="0" tIns="0" rIns="0" bIns="0">
            <a:spAutoFit/>
          </a:bodyPr>
          <a:lstStyle/>
          <a:p>
            <a:r>
              <a:rPr lang="en-GB" sz="900" smtClean="0">
                <a:solidFill>
                  <a:schemeClr val="tx1"/>
                </a:solidFill>
                <a:latin typeface="Arial"/>
              </a:rPr>
              <a:t>4.1x</a:t>
            </a:r>
            <a:endParaRPr lang="en-GB" sz="900" dirty="0">
              <a:solidFill>
                <a:schemeClr val="tx1"/>
              </a:solidFill>
              <a:latin typeface="Arial"/>
            </a:endParaRPr>
          </a:p>
        </p:txBody>
      </p:sp>
      <p:pic>
        <p:nvPicPr>
          <p:cNvPr id="10" name="Grafik 9"/>
          <p:cNvPicPr>
            <a:picLocks noChangeAspect="1"/>
          </p:cNvPicPr>
          <p:nvPr>
            <p:custDataLst>
              <p:tags r:id="rId56"/>
            </p:custDataLst>
          </p:nvPr>
        </p:nvPicPr>
        <p:blipFill>
          <a:blip r:embed="rId61"/>
          <a:stretch>
            <a:fillRect/>
          </a:stretch>
        </p:blipFill>
        <p:spPr>
          <a:xfrm>
            <a:off x="-2759602" y="1422400"/>
            <a:ext cx="1956986" cy="2225233"/>
          </a:xfrm>
          <a:prstGeom prst="rect">
            <a:avLst/>
          </a:prstGeom>
        </p:spPr>
      </p:pic>
      <p:pic>
        <p:nvPicPr>
          <p:cNvPr id="13" name="Grafik 12"/>
          <p:cNvPicPr>
            <a:picLocks noChangeAspect="1"/>
          </p:cNvPicPr>
          <p:nvPr>
            <p:custDataLst>
              <p:tags r:id="rId57"/>
            </p:custDataLst>
          </p:nvPr>
        </p:nvPicPr>
        <p:blipFill>
          <a:blip r:embed="rId62"/>
          <a:stretch>
            <a:fillRect/>
          </a:stretch>
        </p:blipFill>
        <p:spPr>
          <a:xfrm>
            <a:off x="-2771483" y="3779853"/>
            <a:ext cx="1956986" cy="2219136"/>
          </a:xfrm>
          <a:prstGeom prst="rect">
            <a:avLst/>
          </a:prstGeom>
        </p:spPr>
      </p:pic>
      <p:pic>
        <p:nvPicPr>
          <p:cNvPr id="103" name="Grafik 102"/>
          <p:cNvPicPr>
            <a:picLocks noChangeAspect="1"/>
          </p:cNvPicPr>
          <p:nvPr>
            <p:custDataLst>
              <p:tags r:id="rId58"/>
            </p:custDataLst>
          </p:nvPr>
        </p:nvPicPr>
        <p:blipFill>
          <a:blip r:embed="rId63"/>
          <a:stretch>
            <a:fillRect/>
          </a:stretch>
        </p:blipFill>
        <p:spPr>
          <a:xfrm>
            <a:off x="493398" y="2399137"/>
            <a:ext cx="4460416" cy="1955222"/>
          </a:xfrm>
          <a:prstGeom prst="rect">
            <a:avLst/>
          </a:prstGeom>
        </p:spPr>
      </p:pic>
      <p:pic>
        <p:nvPicPr>
          <p:cNvPr id="104" name="Grafik 103"/>
          <p:cNvPicPr>
            <a:picLocks noChangeAspect="1"/>
          </p:cNvPicPr>
          <p:nvPr>
            <p:custDataLst>
              <p:tags r:id="rId59"/>
            </p:custDataLst>
          </p:nvPr>
        </p:nvPicPr>
        <p:blipFill>
          <a:blip r:embed="rId64"/>
          <a:stretch>
            <a:fillRect/>
          </a:stretch>
        </p:blipFill>
        <p:spPr>
          <a:xfrm>
            <a:off x="5043844" y="2399137"/>
            <a:ext cx="4451273" cy="1959794"/>
          </a:xfrm>
          <a:prstGeom prst="rect">
            <a:avLst/>
          </a:prstGeom>
        </p:spPr>
      </p:pic>
      <p:graphicFrame>
        <p:nvGraphicFramePr>
          <p:cNvPr id="105" name="Objekt 104"/>
          <p:cNvGraphicFramePr>
            <a:graphicFrameLocks noChangeAspect="1"/>
          </p:cNvGraphicFramePr>
          <p:nvPr>
            <p:extLst>
              <p:ext uri="{D42A27DB-BD31-4B8C-83A1-F6EECF244321}">
                <p14:modId xmlns:p14="http://schemas.microsoft.com/office/powerpoint/2010/main" val="3845625706"/>
              </p:ext>
            </p:extLst>
          </p:nvPr>
        </p:nvGraphicFramePr>
        <p:xfrm>
          <a:off x="-1792990" y="650875"/>
          <a:ext cx="914400" cy="771525"/>
        </p:xfrm>
        <a:graphic>
          <a:graphicData uri="http://schemas.openxmlformats.org/presentationml/2006/ole">
            <mc:AlternateContent xmlns:mc="http://schemas.openxmlformats.org/markup-compatibility/2006">
              <mc:Choice xmlns:v="urn:schemas-microsoft-com:vml" Requires="v">
                <p:oleObj spid="_x0000_s5129" name="Arbeitsblatt" showAsIcon="1" r:id="rId65" imgW="914400" imgH="771480" progId="Excel.Sheet.12">
                  <p:embed/>
                </p:oleObj>
              </mc:Choice>
              <mc:Fallback>
                <p:oleObj name="Arbeitsblatt" showAsIcon="1" r:id="rId65" imgW="914400" imgH="771480" progId="Excel.Sheet.12">
                  <p:embed/>
                  <p:pic>
                    <p:nvPicPr>
                      <p:cNvPr id="0" name=""/>
                      <p:cNvPicPr/>
                      <p:nvPr/>
                    </p:nvPicPr>
                    <p:blipFill>
                      <a:blip r:embed="rId66"/>
                      <a:stretch>
                        <a:fillRect/>
                      </a:stretch>
                    </p:blipFill>
                    <p:spPr>
                      <a:xfrm>
                        <a:off x="-1792990" y="65087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1401767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1"/>
          </p:nvPr>
        </p:nvSpPr>
        <p:spPr/>
        <p:txBody>
          <a:bodyPr/>
          <a:lstStyle/>
          <a:p>
            <a:r>
              <a:rPr lang="en-US" dirty="0"/>
              <a:t>Evaluation and Recommendation</a:t>
            </a:r>
          </a:p>
        </p:txBody>
      </p:sp>
      <p:sp>
        <p:nvSpPr>
          <p:cNvPr id="4" name="Titel 3"/>
          <p:cNvSpPr>
            <a:spLocks noGrp="1"/>
          </p:cNvSpPr>
          <p:nvPr>
            <p:ph type="title"/>
          </p:nvPr>
        </p:nvSpPr>
        <p:spPr/>
        <p:txBody>
          <a:bodyPr/>
          <a:lstStyle/>
          <a:p>
            <a:r>
              <a:rPr lang="en-GB" dirty="0"/>
              <a:t>Overview of the deductible items from the indicative offers</a:t>
            </a:r>
            <a:endParaRPr lang="en-US" dirty="0"/>
          </a:p>
        </p:txBody>
      </p:sp>
      <p:sp>
        <p:nvSpPr>
          <p:cNvPr id="2" name="Textplatzhalter 1"/>
          <p:cNvSpPr>
            <a:spLocks noGrp="1"/>
          </p:cNvSpPr>
          <p:nvPr>
            <p:ph type="body" sz="quarter" idx="10"/>
          </p:nvPr>
        </p:nvSpPr>
        <p:spPr>
          <a:xfrm>
            <a:off x="488950" y="1422400"/>
            <a:ext cx="8928100" cy="266020"/>
          </a:xfrm>
        </p:spPr>
        <p:txBody>
          <a:bodyPr/>
          <a:lstStyle/>
          <a:p>
            <a:pPr defTabSz="762000" eaLnBrk="0" hangingPunct="0"/>
            <a:r>
              <a:rPr lang="en-GB" dirty="0">
                <a:solidFill>
                  <a:srgbClr val="00338D"/>
                </a:solidFill>
                <a:cs typeface="Arial" pitchFamily="34" charset="0"/>
              </a:rPr>
              <a:t>Overall, the two target companies report few items that need to be deducted as net debt…</a:t>
            </a:r>
          </a:p>
        </p:txBody>
      </p:sp>
      <p:sp>
        <p:nvSpPr>
          <p:cNvPr id="101" name="Textplatzhalter 1"/>
          <p:cNvSpPr txBox="1">
            <a:spLocks/>
          </p:cNvSpPr>
          <p:nvPr/>
        </p:nvSpPr>
        <p:spPr>
          <a:xfrm>
            <a:off x="488950" y="5755368"/>
            <a:ext cx="8928100" cy="266020"/>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defTabSz="762000" eaLnBrk="0" hangingPunct="0"/>
            <a:r>
              <a:rPr lang="en-US" dirty="0">
                <a:solidFill>
                  <a:srgbClr val="00338D"/>
                </a:solidFill>
                <a:cs typeface="Arial" pitchFamily="34" charset="0"/>
              </a:rPr>
              <a:t>…nevertheless, the offers received differ significantly in some cases, </a:t>
            </a:r>
            <a:br>
              <a:rPr lang="en-US" dirty="0">
                <a:solidFill>
                  <a:srgbClr val="00338D"/>
                </a:solidFill>
                <a:cs typeface="Arial" pitchFamily="34" charset="0"/>
              </a:rPr>
            </a:br>
            <a:r>
              <a:rPr lang="en-US" dirty="0">
                <a:solidFill>
                  <a:srgbClr val="00338D"/>
                </a:solidFill>
                <a:cs typeface="Arial" pitchFamily="34" charset="0"/>
              </a:rPr>
              <a:t>especially with regard to the advance payments received as well as individual other provisions and liabilities.</a:t>
            </a:r>
          </a:p>
        </p:txBody>
      </p:sp>
      <p:sp>
        <p:nvSpPr>
          <p:cNvPr id="102" name="Rectangle 11"/>
          <p:cNvSpPr/>
          <p:nvPr/>
        </p:nvSpPr>
        <p:spPr>
          <a:xfrm>
            <a:off x="488950" y="3933056"/>
            <a:ext cx="4145838" cy="143866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GB" sz="900" b="1" dirty="0" smtClean="0">
                <a:solidFill>
                  <a:schemeClr val="bg1"/>
                </a:solidFill>
              </a:rPr>
              <a:t>Deductible items through project-related advance payments</a:t>
            </a:r>
          </a:p>
          <a:p>
            <a:pPr marL="174625" lvl="1" indent="-174625" fontAlgn="auto">
              <a:spcBef>
                <a:spcPts val="200"/>
              </a:spcBef>
              <a:spcAft>
                <a:spcPts val="0"/>
              </a:spcAft>
              <a:buClr>
                <a:schemeClr val="bg1"/>
              </a:buClr>
              <a:buSzPct val="100000"/>
              <a:buFont typeface="Univers for KPMG Light" panose="020B0403020202020204" pitchFamily="34" charset="0"/>
              <a:buChar char="—"/>
            </a:pPr>
            <a:r>
              <a:rPr lang="en-GB" sz="900" dirty="0" smtClean="0">
                <a:solidFill>
                  <a:schemeClr val="bg1"/>
                </a:solidFill>
                <a:cs typeface="Arial" pitchFamily="34" charset="0"/>
              </a:rPr>
              <a:t>The company defines EUR 11.8 m advance payments (Payables PoC) for Target division 1 and EUR 31 m </a:t>
            </a:r>
            <a:r>
              <a:rPr lang="en-GB" sz="900" dirty="0">
                <a:solidFill>
                  <a:schemeClr val="bg1"/>
                </a:solidFill>
                <a:cs typeface="Arial" pitchFamily="34" charset="0"/>
              </a:rPr>
              <a:t>advance payments </a:t>
            </a:r>
            <a:r>
              <a:rPr lang="en-GB" sz="900" dirty="0" smtClean="0">
                <a:solidFill>
                  <a:schemeClr val="bg1"/>
                </a:solidFill>
                <a:cs typeface="Arial" pitchFamily="34" charset="0"/>
              </a:rPr>
              <a:t>from Target division 2 as part of the project financing and therefore as part of the net financial position</a:t>
            </a:r>
          </a:p>
          <a:p>
            <a:pPr marL="174625" lvl="1" indent="-174625" fontAlgn="auto">
              <a:spcBef>
                <a:spcPts val="200"/>
              </a:spcBef>
              <a:spcAft>
                <a:spcPts val="0"/>
              </a:spcAft>
              <a:buClr>
                <a:schemeClr val="bg1"/>
              </a:buClr>
              <a:buSzPct val="100000"/>
              <a:buFont typeface="Univers for KPMG Light" panose="020B0403020202020204" pitchFamily="34" charset="0"/>
              <a:buChar char="—"/>
            </a:pPr>
            <a:r>
              <a:rPr lang="en-GB" sz="900" dirty="0" smtClean="0">
                <a:solidFill>
                  <a:schemeClr val="bg1"/>
                </a:solidFill>
                <a:cs typeface="Arial" pitchFamily="34" charset="0"/>
              </a:rPr>
              <a:t>The [PE] offsetting of </a:t>
            </a:r>
            <a:r>
              <a:rPr lang="en-GB" sz="900" dirty="0">
                <a:solidFill>
                  <a:schemeClr val="bg1"/>
                </a:solidFill>
                <a:cs typeface="Arial" pitchFamily="34" charset="0"/>
              </a:rPr>
              <a:t>advance payments </a:t>
            </a:r>
            <a:r>
              <a:rPr lang="en-GB" sz="900" dirty="0" smtClean="0">
                <a:solidFill>
                  <a:schemeClr val="bg1"/>
                </a:solidFill>
                <a:cs typeface="Arial" pitchFamily="34" charset="0"/>
              </a:rPr>
              <a:t>of the Target division 1 totalling EUR 6.6 m </a:t>
            </a:r>
            <a:r>
              <a:rPr lang="en-GB" sz="900" dirty="0">
                <a:solidFill>
                  <a:schemeClr val="bg1"/>
                </a:solidFill>
                <a:cs typeface="Arial" pitchFamily="34" charset="0"/>
              </a:rPr>
              <a:t>With defined advance payments </a:t>
            </a:r>
            <a:r>
              <a:rPr lang="en-GB" sz="900" dirty="0" smtClean="0">
                <a:solidFill>
                  <a:schemeClr val="bg1"/>
                </a:solidFill>
                <a:cs typeface="Arial" pitchFamily="34" charset="0"/>
              </a:rPr>
              <a:t>of EUR 11.2 m (Payables PoC) from Target division 1 and EUR 3.1 m from Target division 2, whereby a deduction of EUR 7.7 m results</a:t>
            </a:r>
          </a:p>
        </p:txBody>
      </p:sp>
      <p:sp>
        <p:nvSpPr>
          <p:cNvPr id="105" name="Rectangle 15"/>
          <p:cNvSpPr/>
          <p:nvPr/>
        </p:nvSpPr>
        <p:spPr>
          <a:xfrm>
            <a:off x="4780610" y="3933056"/>
            <a:ext cx="4636440" cy="1438664"/>
          </a:xfrm>
          <a:prstGeom prst="rect">
            <a:avLst/>
          </a:prstGeom>
          <a:solidFill>
            <a:srgbClr val="4836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r>
              <a:rPr lang="en-GB" sz="900" b="1" dirty="0" smtClean="0">
                <a:solidFill>
                  <a:schemeClr val="bg1"/>
                </a:solidFill>
              </a:rPr>
              <a:t>Other provisions</a:t>
            </a:r>
          </a:p>
          <a:p>
            <a:pPr marL="174625" lvl="1" indent="-174625" fontAlgn="auto">
              <a:spcBef>
                <a:spcPts val="200"/>
              </a:spcBef>
              <a:spcAft>
                <a:spcPts val="0"/>
              </a:spcAft>
              <a:buClr>
                <a:schemeClr val="bg1"/>
              </a:buClr>
              <a:buSzPct val="100000"/>
              <a:buFont typeface="Univers for KPMG Light" panose="020B0403020202020204" pitchFamily="34" charset="0"/>
              <a:buChar char="—"/>
            </a:pPr>
            <a:r>
              <a:rPr lang="en-GB" sz="900" dirty="0" smtClean="0">
                <a:solidFill>
                  <a:schemeClr val="bg1"/>
                </a:solidFill>
              </a:rPr>
              <a:t>Elements of the other provisions of Target division 1 in 2011PF are warranty provisions (EUR 0.9 m), provisions for holidays and overtime (EUR 0.5 m each) as well as bonus and restructuring and other provisions (EUR 0.2 m each)</a:t>
            </a:r>
          </a:p>
          <a:p>
            <a:pPr lvl="0"/>
            <a:endParaRPr lang="en-GB" sz="900" b="1" dirty="0" smtClean="0">
              <a:solidFill>
                <a:schemeClr val="bg1"/>
              </a:solidFill>
            </a:endParaRPr>
          </a:p>
          <a:p>
            <a:pPr lvl="0"/>
            <a:r>
              <a:rPr lang="en-GB" sz="900" b="1" dirty="0" smtClean="0">
                <a:solidFill>
                  <a:schemeClr val="bg1"/>
                </a:solidFill>
              </a:rPr>
              <a:t>Other liabilities</a:t>
            </a:r>
          </a:p>
          <a:p>
            <a:pPr marL="174625" lvl="1" indent="-174625" fontAlgn="auto">
              <a:spcBef>
                <a:spcPts val="200"/>
              </a:spcBef>
              <a:spcAft>
                <a:spcPts val="0"/>
              </a:spcAft>
              <a:buClr>
                <a:schemeClr val="bg1"/>
              </a:buClr>
              <a:buSzPct val="100000"/>
              <a:buFont typeface="Univers for KPMG Light" panose="020B0403020202020204" pitchFamily="34" charset="0"/>
              <a:buChar char="—"/>
            </a:pPr>
            <a:r>
              <a:rPr lang="en-GB" sz="900" dirty="0" smtClean="0">
                <a:solidFill>
                  <a:schemeClr val="bg1"/>
                </a:solidFill>
                <a:cs typeface="Arial" pitchFamily="34" charset="0"/>
              </a:rPr>
              <a:t>The other liabilities of the Target division 1 </a:t>
            </a:r>
            <a:r>
              <a:rPr lang="en-GB" sz="900" dirty="0">
                <a:solidFill>
                  <a:schemeClr val="bg1"/>
                </a:solidFill>
                <a:cs typeface="Arial" pitchFamily="34" charset="0"/>
              </a:rPr>
              <a:t>in 2011PF </a:t>
            </a:r>
            <a:r>
              <a:rPr lang="en-GB" sz="900" dirty="0" smtClean="0">
                <a:solidFill>
                  <a:schemeClr val="bg1"/>
                </a:solidFill>
                <a:cs typeface="Arial" pitchFamily="34" charset="0"/>
              </a:rPr>
              <a:t>consist primarily of income tax liabilities of EUR 0.3 m At Target division 2 there are other liabilities primarily consisting of deferred taxes (EUR 0.4 m) and income taxes (EUR 0.2 m)</a:t>
            </a:r>
          </a:p>
        </p:txBody>
      </p:sp>
      <p:pic>
        <p:nvPicPr>
          <p:cNvPr id="7" name="Grafik 6"/>
          <p:cNvPicPr>
            <a:picLocks noChangeAspect="1"/>
          </p:cNvPicPr>
          <p:nvPr>
            <p:custDataLst>
              <p:tags r:id="rId2"/>
            </p:custDataLst>
          </p:nvPr>
        </p:nvPicPr>
        <p:blipFill>
          <a:blip r:embed="rId9"/>
          <a:stretch>
            <a:fillRect/>
          </a:stretch>
        </p:blipFill>
        <p:spPr>
          <a:xfrm>
            <a:off x="-2793400" y="2570807"/>
            <a:ext cx="1950889" cy="2225233"/>
          </a:xfrm>
          <a:prstGeom prst="rect">
            <a:avLst/>
          </a:prstGeom>
        </p:spPr>
      </p:pic>
      <p:pic>
        <p:nvPicPr>
          <p:cNvPr id="9" name="Grafik 8"/>
          <p:cNvPicPr>
            <a:picLocks noChangeAspect="1"/>
          </p:cNvPicPr>
          <p:nvPr>
            <p:custDataLst>
              <p:tags r:id="rId3"/>
            </p:custDataLst>
          </p:nvPr>
        </p:nvPicPr>
        <p:blipFill>
          <a:blip r:embed="rId10"/>
          <a:stretch>
            <a:fillRect/>
          </a:stretch>
        </p:blipFill>
        <p:spPr>
          <a:xfrm>
            <a:off x="488950" y="1682070"/>
            <a:ext cx="8939464" cy="1970385"/>
          </a:xfrm>
          <a:prstGeom prst="rect">
            <a:avLst/>
          </a:prstGeom>
        </p:spPr>
      </p:pic>
      <p:sp>
        <p:nvSpPr>
          <p:cNvPr id="106" name="Rounded Rectangle 2"/>
          <p:cNvSpPr/>
          <p:nvPr>
            <p:custDataLst>
              <p:tags r:id="rId4"/>
            </p:custDataLst>
          </p:nvPr>
        </p:nvSpPr>
        <p:spPr>
          <a:xfrm rot="5400000">
            <a:off x="6951660" y="2241551"/>
            <a:ext cx="285750" cy="1031875"/>
          </a:xfrm>
          <a:prstGeom prst="roundRect">
            <a:avLst>
              <a:gd name="adj" fmla="val 0"/>
            </a:avLst>
          </a:prstGeom>
          <a:noFill/>
          <a:ln w="12700">
            <a:solidFill>
              <a:srgbClr val="483698"/>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GB" sz="900" dirty="0">
              <a:solidFill>
                <a:schemeClr val="tx2"/>
              </a:solidFill>
              <a:latin typeface="Arial" panose="020B0604020202020204" pitchFamily="34" charset="0"/>
            </a:endParaRPr>
          </a:p>
        </p:txBody>
      </p:sp>
      <p:sp>
        <p:nvSpPr>
          <p:cNvPr id="107" name="Rounded Rectangle 2"/>
          <p:cNvSpPr/>
          <p:nvPr>
            <p:custDataLst>
              <p:tags r:id="rId5"/>
            </p:custDataLst>
          </p:nvPr>
        </p:nvSpPr>
        <p:spPr>
          <a:xfrm rot="5400000">
            <a:off x="5468142" y="2605881"/>
            <a:ext cx="171449" cy="465141"/>
          </a:xfrm>
          <a:prstGeom prst="roundRect">
            <a:avLst>
              <a:gd name="adj" fmla="val 0"/>
            </a:avLst>
          </a:prstGeom>
          <a:noFill/>
          <a:ln w="12700">
            <a:solidFill>
              <a:srgbClr val="483698"/>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GB" sz="900" dirty="0">
              <a:solidFill>
                <a:schemeClr val="tx2"/>
              </a:solidFill>
              <a:latin typeface="Arial" panose="020B0604020202020204" pitchFamily="34" charset="0"/>
            </a:endParaRPr>
          </a:p>
        </p:txBody>
      </p:sp>
      <p:sp>
        <p:nvSpPr>
          <p:cNvPr id="108" name="Rounded Rectangle 2"/>
          <p:cNvSpPr/>
          <p:nvPr>
            <p:custDataLst>
              <p:tags r:id="rId6"/>
            </p:custDataLst>
          </p:nvPr>
        </p:nvSpPr>
        <p:spPr>
          <a:xfrm rot="5400000">
            <a:off x="4863304" y="2891631"/>
            <a:ext cx="171449" cy="465141"/>
          </a:xfrm>
          <a:prstGeom prst="roundRect">
            <a:avLst>
              <a:gd name="adj" fmla="val 0"/>
            </a:avLst>
          </a:prstGeom>
          <a:noFill/>
          <a:ln w="12700">
            <a:solidFill>
              <a:schemeClr val="accent4"/>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GB" sz="900" dirty="0">
              <a:solidFill>
                <a:schemeClr val="tx2"/>
              </a:solidFill>
              <a:latin typeface="Arial" panose="020B0604020202020204" pitchFamily="34" charset="0"/>
            </a:endParaRPr>
          </a:p>
        </p:txBody>
      </p:sp>
      <p:sp>
        <p:nvSpPr>
          <p:cNvPr id="109" name="Rounded Rectangle 2"/>
          <p:cNvSpPr/>
          <p:nvPr>
            <p:custDataLst>
              <p:tags r:id="rId7"/>
            </p:custDataLst>
          </p:nvPr>
        </p:nvSpPr>
        <p:spPr>
          <a:xfrm rot="5400000">
            <a:off x="5468142" y="2891631"/>
            <a:ext cx="171449" cy="465141"/>
          </a:xfrm>
          <a:prstGeom prst="roundRect">
            <a:avLst>
              <a:gd name="adj" fmla="val 0"/>
            </a:avLst>
          </a:prstGeom>
          <a:noFill/>
          <a:ln w="12700">
            <a:solidFill>
              <a:schemeClr val="accent4"/>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GB" sz="900" dirty="0">
              <a:solidFill>
                <a:schemeClr val="tx2"/>
              </a:solidFill>
              <a:latin typeface="Arial" panose="020B0604020202020204" pitchFamily="34" charset="0"/>
            </a:endParaRPr>
          </a:p>
        </p:txBody>
      </p:sp>
      <p:graphicFrame>
        <p:nvGraphicFramePr>
          <p:cNvPr id="110" name="Objekt 109"/>
          <p:cNvGraphicFramePr>
            <a:graphicFrameLocks noChangeAspect="1"/>
          </p:cNvGraphicFramePr>
          <p:nvPr>
            <p:extLst>
              <p:ext uri="{D42A27DB-BD31-4B8C-83A1-F6EECF244321}">
                <p14:modId xmlns:p14="http://schemas.microsoft.com/office/powerpoint/2010/main" val="432148253"/>
              </p:ext>
            </p:extLst>
          </p:nvPr>
        </p:nvGraphicFramePr>
        <p:xfrm>
          <a:off x="-1756911" y="4926013"/>
          <a:ext cx="914400" cy="771525"/>
        </p:xfrm>
        <a:graphic>
          <a:graphicData uri="http://schemas.openxmlformats.org/presentationml/2006/ole">
            <mc:AlternateContent xmlns:mc="http://schemas.openxmlformats.org/markup-compatibility/2006">
              <mc:Choice xmlns:v="urn:schemas-microsoft-com:vml" Requires="v">
                <p:oleObj spid="_x0000_s6153" name="Arbeitsblatt" showAsIcon="1" r:id="rId11" imgW="914400" imgH="771480" progId="Excel.Sheet.12">
                  <p:embed/>
                </p:oleObj>
              </mc:Choice>
              <mc:Fallback>
                <p:oleObj name="Arbeitsblatt" showAsIcon="1" r:id="rId11" imgW="914400" imgH="771480" progId="Excel.Sheet.12">
                  <p:embed/>
                  <p:pic>
                    <p:nvPicPr>
                      <p:cNvPr id="0" name=""/>
                      <p:cNvPicPr/>
                      <p:nvPr/>
                    </p:nvPicPr>
                    <p:blipFill>
                      <a:blip r:embed="rId12"/>
                      <a:stretch>
                        <a:fillRect/>
                      </a:stretch>
                    </p:blipFill>
                    <p:spPr>
                      <a:xfrm>
                        <a:off x="-1756911" y="4926013"/>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21635694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1"/>
          </p:nvPr>
        </p:nvSpPr>
        <p:spPr/>
        <p:txBody>
          <a:bodyPr/>
          <a:lstStyle/>
          <a:p>
            <a:r>
              <a:rPr lang="en-US" dirty="0"/>
              <a:t>Evaluation and Recommendation</a:t>
            </a:r>
          </a:p>
        </p:txBody>
      </p:sp>
      <p:sp>
        <p:nvSpPr>
          <p:cNvPr id="4" name="Titel 3"/>
          <p:cNvSpPr>
            <a:spLocks noGrp="1"/>
          </p:cNvSpPr>
          <p:nvPr>
            <p:ph type="title"/>
          </p:nvPr>
        </p:nvSpPr>
        <p:spPr/>
        <p:txBody>
          <a:bodyPr/>
          <a:lstStyle/>
          <a:p>
            <a:r>
              <a:rPr lang="en-GB" dirty="0"/>
              <a:t>Evaluation of the indicative </a:t>
            </a:r>
            <a:r>
              <a:rPr lang="en-GB" dirty="0" smtClean="0"/>
              <a:t>offers </a:t>
            </a:r>
            <a:endParaRPr lang="en-US" dirty="0"/>
          </a:p>
        </p:txBody>
      </p:sp>
      <p:sp>
        <p:nvSpPr>
          <p:cNvPr id="15" name="Textplatzhalter 1"/>
          <p:cNvSpPr>
            <a:spLocks noGrp="1"/>
          </p:cNvSpPr>
          <p:nvPr>
            <p:ph type="body" sz="quarter" idx="10"/>
          </p:nvPr>
        </p:nvSpPr>
        <p:spPr>
          <a:xfrm>
            <a:off x="488950" y="1422400"/>
            <a:ext cx="8928100" cy="266020"/>
          </a:xfrm>
        </p:spPr>
        <p:txBody>
          <a:bodyPr/>
          <a:lstStyle/>
          <a:p>
            <a:pPr defTabSz="762000" eaLnBrk="0" hangingPunct="0"/>
            <a:r>
              <a:rPr lang="en-GB" cap="all" dirty="0" smtClean="0">
                <a:solidFill>
                  <a:srgbClr val="00338D"/>
                </a:solidFill>
                <a:cs typeface="Arial" pitchFamily="34" charset="0"/>
              </a:rPr>
              <a:t>Target Group </a:t>
            </a:r>
            <a:r>
              <a:rPr lang="en-GB" dirty="0" smtClean="0">
                <a:solidFill>
                  <a:srgbClr val="00338D"/>
                </a:solidFill>
                <a:cs typeface="Arial" pitchFamily="34" charset="0"/>
              </a:rPr>
              <a:t>(1/2)</a:t>
            </a:r>
            <a:endParaRPr lang="en-GB" dirty="0">
              <a:solidFill>
                <a:srgbClr val="00338D"/>
              </a:solidFill>
              <a:cs typeface="Arial" pitchFamily="34" charset="0"/>
            </a:endParaRPr>
          </a:p>
        </p:txBody>
      </p:sp>
      <p:graphicFrame>
        <p:nvGraphicFramePr>
          <p:cNvPr id="16" name="Group 37"/>
          <p:cNvGraphicFramePr>
            <a:graphicFrameLocks noGrp="1"/>
          </p:cNvGraphicFramePr>
          <p:nvPr>
            <p:extLst>
              <p:ext uri="{D42A27DB-BD31-4B8C-83A1-F6EECF244321}">
                <p14:modId xmlns:p14="http://schemas.microsoft.com/office/powerpoint/2010/main" val="303913940"/>
              </p:ext>
            </p:extLst>
          </p:nvPr>
        </p:nvGraphicFramePr>
        <p:xfrm>
          <a:off x="488950" y="1688420"/>
          <a:ext cx="8928099" cy="4322562"/>
        </p:xfrm>
        <a:graphic>
          <a:graphicData uri="http://schemas.openxmlformats.org/drawingml/2006/table">
            <a:tbl>
              <a:tblPr/>
              <a:tblGrid>
                <a:gridCol w="643396"/>
                <a:gridCol w="904182"/>
                <a:gridCol w="1018401"/>
                <a:gridCol w="1590530"/>
                <a:gridCol w="1590530"/>
                <a:gridCol w="1590530"/>
                <a:gridCol w="1590530"/>
              </a:tblGrid>
              <a:tr h="434562">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Investor</a:t>
                      </a:r>
                    </a:p>
                  </a:txBody>
                  <a:tcPr marL="54000" marR="54000" marT="54000" marB="54000" anchor="ctr" horzOverflow="overflow">
                    <a:lnL w="9525" cap="flat" cmpd="sng" algn="ctr">
                      <a:solidFill>
                        <a:schemeClr val="tx2"/>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EV in €m</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Quality of offer</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Material valuation assumptions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Primary due diligence focal points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Other comments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Recent</a:t>
                      </a:r>
                    </a:p>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M&amp;A activity</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r>
              <a:tr h="1296000">
                <a:tc>
                  <a:txBody>
                    <a:bodyPr/>
                    <a:lstStyle/>
                    <a:p>
                      <a:pPr marL="0" marR="0" lvl="0" indent="0" algn="l" defTabSz="762000" rtl="0" eaLnBrk="1" fontAlgn="base" latinLnBrk="0" hangingPunct="1">
                        <a:lnSpc>
                          <a:spcPct val="100000"/>
                        </a:lnSpc>
                        <a:spcBef>
                          <a:spcPts val="0"/>
                        </a:spcBef>
                        <a:spcAft>
                          <a:spcPts val="200"/>
                        </a:spcAft>
                        <a:buClr>
                          <a:schemeClr val="bg1"/>
                        </a:buClr>
                        <a:buSzTx/>
                        <a:buFontTx/>
                        <a:buNone/>
                        <a:tabLst/>
                      </a:pPr>
                      <a:r>
                        <a:rPr kumimoji="0" lang="en-GB" sz="900" b="1" i="0" u="none" strike="noStrike" cap="none" normalizeH="0" baseline="0" dirty="0" smtClean="0">
                          <a:ln>
                            <a:noFill/>
                          </a:ln>
                          <a:solidFill>
                            <a:schemeClr val="tx2"/>
                          </a:solidFill>
                          <a:effectLst/>
                          <a:latin typeface="+mn-lt"/>
                          <a:cs typeface="Arial" pitchFamily="34" charset="0"/>
                        </a:rPr>
                        <a:t>1</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kern="1200" cap="none" normalizeH="0" baseline="0" dirty="0" smtClean="0">
                          <a:ln>
                            <a:noFill/>
                          </a:ln>
                          <a:solidFill>
                            <a:schemeClr val="tx1"/>
                          </a:solidFill>
                          <a:effectLst/>
                          <a:latin typeface="+mn-lt"/>
                          <a:ea typeface="+mn-ea"/>
                          <a:cs typeface="Arial" pitchFamily="34" charset="0"/>
                        </a:rPr>
                        <a:t>25.0</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defRPr/>
                      </a:pPr>
                      <a:r>
                        <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rPr>
                        <a:t></a:t>
                      </a:r>
                    </a:p>
                    <a:p>
                      <a:pPr marL="0" marR="0" lvl="0" indent="0" algn="ctr" defTabSz="762000" rtl="0" eaLnBrk="1" fontAlgn="base" latinLnBrk="0" hangingPunct="1">
                        <a:lnSpc>
                          <a:spcPct val="100000"/>
                        </a:lnSpc>
                        <a:spcBef>
                          <a:spcPts val="0"/>
                        </a:spcBef>
                        <a:spcAft>
                          <a:spcPts val="200"/>
                        </a:spcAft>
                        <a:buClrTx/>
                        <a:buSzTx/>
                        <a:buFontTx/>
                        <a:buNone/>
                        <a:tabLst/>
                      </a:pPr>
                      <a:endPar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Basis for valuation is the business plan as per the information package</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No material changes of the planning or deductible items until closing</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cap="none" normalizeH="0" baseline="0" dirty="0" smtClean="0">
                          <a:ln>
                            <a:noFill/>
                          </a:ln>
                          <a:solidFill>
                            <a:schemeClr val="tx1"/>
                          </a:solidFill>
                          <a:effectLst/>
                          <a:latin typeface="+mn-lt"/>
                          <a:cs typeface="Arial" pitchFamily="34" charset="0"/>
                        </a:rPr>
                        <a:t>Classical due diligence</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cap="none" normalizeH="0" baseline="0" dirty="0" smtClean="0">
                          <a:ln>
                            <a:noFill/>
                          </a:ln>
                          <a:solidFill>
                            <a:schemeClr val="tx1"/>
                          </a:solidFill>
                          <a:effectLst/>
                          <a:latin typeface="+mn-lt"/>
                          <a:cs typeface="Arial" pitchFamily="34" charset="0"/>
                        </a:rPr>
                        <a:t>Issues operations, legal/ taxes, finances, HR and IT</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cap="none" normalizeH="0" baseline="0" dirty="0" smtClean="0">
                          <a:ln>
                            <a:noFill/>
                          </a:ln>
                          <a:solidFill>
                            <a:schemeClr val="tx1"/>
                          </a:solidFill>
                          <a:effectLst/>
                          <a:latin typeface="+mn-lt"/>
                          <a:cs typeface="Arial" pitchFamily="34" charset="0"/>
                        </a:rPr>
                        <a:t>Project documents requested</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endParaRPr kumimoji="0" lang="en-GB" sz="800" b="0" i="0" u="none" strike="noStrike" cap="none" normalizeH="0" baseline="0" dirty="0" smtClean="0">
                        <a:ln>
                          <a:noFill/>
                        </a:ln>
                        <a:solidFill>
                          <a:schemeClr val="tx1"/>
                        </a:solidFill>
                        <a:effectLst/>
                        <a:latin typeface="+mn-lt"/>
                        <a:cs typeface="Arial" pitchFamily="34" charset="0"/>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cap="none" normalizeH="0" baseline="0" dirty="0" smtClean="0">
                          <a:ln>
                            <a:noFill/>
                          </a:ln>
                          <a:solidFill>
                            <a:schemeClr val="tx1"/>
                          </a:solidFill>
                          <a:effectLst/>
                          <a:latin typeface="+mn-lt"/>
                          <a:cs typeface="Arial" pitchFamily="34" charset="0"/>
                        </a:rPr>
                        <a:t>Financing from own funds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cap="none" normalizeH="0" baseline="0" dirty="0" smtClean="0">
                          <a:ln>
                            <a:noFill/>
                          </a:ln>
                          <a:solidFill>
                            <a:schemeClr val="tx1"/>
                          </a:solidFill>
                          <a:effectLst/>
                          <a:latin typeface="+mn-lt"/>
                          <a:cs typeface="Arial" pitchFamily="34" charset="0"/>
                        </a:rPr>
                        <a:t>Expansion of market position in the fields of fossil generation, waste-to-energy and biomass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cap="none" normalizeH="0" baseline="0" dirty="0" smtClean="0">
                          <a:ln>
                            <a:noFill/>
                          </a:ln>
                          <a:solidFill>
                            <a:schemeClr val="tx1"/>
                          </a:solidFill>
                          <a:effectLst/>
                          <a:latin typeface="+mn-lt"/>
                          <a:cs typeface="Arial" pitchFamily="34" charset="0"/>
                        </a:rPr>
                        <a:t>Use of the forecast upside potential</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cap="none" normalizeH="0" baseline="0" dirty="0" smtClean="0">
                          <a:ln>
                            <a:noFill/>
                          </a:ln>
                          <a:solidFill>
                            <a:schemeClr val="tx1"/>
                          </a:solidFill>
                          <a:effectLst/>
                          <a:latin typeface="+mn-lt"/>
                          <a:cs typeface="Arial" pitchFamily="34" charset="0"/>
                        </a:rPr>
                        <a:t>Acquisition of selected assets of Target division 2 from [company]</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cap="none" normalizeH="0" baseline="0" dirty="0" smtClean="0">
                          <a:ln>
                            <a:noFill/>
                          </a:ln>
                          <a:solidFill>
                            <a:schemeClr val="tx1"/>
                          </a:solidFill>
                          <a:effectLst/>
                          <a:latin typeface="+mn-lt"/>
                          <a:cs typeface="Arial" pitchFamily="34" charset="0"/>
                        </a:rPr>
                        <a:t>No financial information available</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r>
              <a:tr h="1296000">
                <a:tc>
                  <a:txBody>
                    <a:bodyPr/>
                    <a:lstStyle/>
                    <a:p>
                      <a:pPr marL="0" marR="0" lvl="0" indent="0" algn="l" defTabSz="762000" rtl="0" eaLnBrk="1" fontAlgn="base" latinLnBrk="0" hangingPunct="1">
                        <a:lnSpc>
                          <a:spcPct val="100000"/>
                        </a:lnSpc>
                        <a:spcBef>
                          <a:spcPts val="0"/>
                        </a:spcBef>
                        <a:spcAft>
                          <a:spcPts val="200"/>
                        </a:spcAft>
                        <a:buClr>
                          <a:schemeClr val="bg1"/>
                        </a:buClr>
                        <a:buSzTx/>
                        <a:buFontTx/>
                        <a:buNone/>
                        <a:tabLst/>
                      </a:pPr>
                      <a:r>
                        <a:rPr kumimoji="0" lang="en-GB" sz="900" b="1" i="0" u="none" strike="noStrike" cap="none" normalizeH="0" baseline="0" dirty="0" smtClean="0">
                          <a:ln>
                            <a:noFill/>
                          </a:ln>
                          <a:solidFill>
                            <a:schemeClr val="tx2"/>
                          </a:solidFill>
                          <a:effectLst/>
                          <a:latin typeface="+mn-lt"/>
                          <a:cs typeface="Arial" pitchFamily="34" charset="0"/>
                        </a:rPr>
                        <a:t>2</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 34.2 </a:t>
                      </a:r>
                    </a:p>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
                      </a:r>
                      <a:br>
                        <a:rPr kumimoji="0" lang="en-GB" sz="900" b="1" i="0" u="none" strike="noStrike" cap="none" normalizeH="0" baseline="0" dirty="0" smtClean="0">
                          <a:ln>
                            <a:noFill/>
                          </a:ln>
                          <a:solidFill>
                            <a:schemeClr val="tx1"/>
                          </a:solidFill>
                          <a:effectLst/>
                          <a:latin typeface="+mn-lt"/>
                          <a:cs typeface="Arial" pitchFamily="34" charset="0"/>
                        </a:rPr>
                      </a:br>
                      <a:endParaRPr kumimoji="0" lang="en-GB" sz="900" b="0" i="0" u="none" strike="noStrike" cap="none" normalizeH="0" baseline="0" dirty="0" smtClean="0">
                        <a:ln>
                          <a:noFill/>
                        </a:ln>
                        <a:solidFill>
                          <a:schemeClr val="tx1"/>
                        </a:solidFill>
                        <a:effectLst/>
                        <a:latin typeface="+mn-lt"/>
                        <a:cs typeface="Arial" pitchFamily="34" charset="0"/>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rPr>
                        <a:t></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Basis for valuation is the business plan (Basis EBIT) as per the information package</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Average “after-tax EBIT“ of EUR 5.7 m assessed with a multiple of 6.0x</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Due diligence requires “usual documents” from the areas of legal, finances and operations</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Financing from own funds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Interest in the expansion of the market position especially in the the field of refractory construction</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cap="none" normalizeH="0" baseline="0" dirty="0" smtClean="0">
                          <a:ln>
                            <a:noFill/>
                          </a:ln>
                          <a:solidFill>
                            <a:schemeClr val="tx1"/>
                          </a:solidFill>
                          <a:effectLst/>
                          <a:latin typeface="+mn-lt"/>
                          <a:cs typeface="Arial" pitchFamily="34" charset="0"/>
                        </a:rPr>
                        <a:t>Acquisition of [company] in June 2011</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cap="none" normalizeH="0" baseline="0" dirty="0" smtClean="0">
                          <a:ln>
                            <a:noFill/>
                          </a:ln>
                          <a:solidFill>
                            <a:schemeClr val="tx1"/>
                          </a:solidFill>
                          <a:effectLst/>
                          <a:latin typeface="+mn-lt"/>
                          <a:cs typeface="Arial" pitchFamily="34" charset="0"/>
                        </a:rPr>
                        <a:t>No financial information available</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r>
              <a:tr h="1296000">
                <a:tc>
                  <a:txBody>
                    <a:bodyPr/>
                    <a:lstStyle/>
                    <a:p>
                      <a:pPr marL="0" marR="0" lvl="0" indent="0" algn="l" defTabSz="762000" rtl="0" eaLnBrk="1" fontAlgn="base" latinLnBrk="0" hangingPunct="1">
                        <a:lnSpc>
                          <a:spcPct val="100000"/>
                        </a:lnSpc>
                        <a:spcBef>
                          <a:spcPts val="0"/>
                        </a:spcBef>
                        <a:spcAft>
                          <a:spcPts val="200"/>
                        </a:spcAft>
                        <a:buClr>
                          <a:schemeClr val="bg1"/>
                        </a:buClr>
                        <a:buSzTx/>
                        <a:buFontTx/>
                        <a:buNone/>
                        <a:tabLst/>
                      </a:pPr>
                      <a:r>
                        <a:rPr kumimoji="0" lang="en-GB" sz="900" b="1" i="0" u="none" strike="noStrike" cap="none" normalizeH="0" baseline="0" dirty="0" smtClean="0">
                          <a:ln>
                            <a:noFill/>
                          </a:ln>
                          <a:solidFill>
                            <a:schemeClr val="tx2"/>
                          </a:solidFill>
                          <a:effectLst/>
                          <a:latin typeface="+mn-lt"/>
                          <a:cs typeface="Arial" pitchFamily="34" charset="0"/>
                        </a:rPr>
                        <a:t>3</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smtClean="0">
                          <a:ln>
                            <a:noFill/>
                          </a:ln>
                          <a:solidFill>
                            <a:schemeClr val="tx1"/>
                          </a:solidFill>
                          <a:effectLst/>
                          <a:latin typeface="+mn-lt"/>
                          <a:cs typeface="Arial" pitchFamily="34" charset="0"/>
                        </a:rPr>
                        <a:t>35.0</a:t>
                      </a:r>
                    </a:p>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smtClean="0">
                          <a:ln>
                            <a:noFill/>
                          </a:ln>
                          <a:solidFill>
                            <a:schemeClr val="tx1"/>
                          </a:solidFill>
                          <a:effectLst/>
                          <a:latin typeface="+mn-lt"/>
                          <a:cs typeface="Arial" pitchFamily="34" charset="0"/>
                        </a:rPr>
                        <a:t/>
                      </a:r>
                      <a:br>
                        <a:rPr kumimoji="0" lang="en-GB" sz="900" b="1" i="0" u="none" strike="noStrike" cap="none" normalizeH="0" baseline="0" smtClean="0">
                          <a:ln>
                            <a:noFill/>
                          </a:ln>
                          <a:solidFill>
                            <a:schemeClr val="tx1"/>
                          </a:solidFill>
                          <a:effectLst/>
                          <a:latin typeface="+mn-lt"/>
                          <a:cs typeface="Arial" pitchFamily="34" charset="0"/>
                        </a:rPr>
                      </a:br>
                      <a:endParaRPr kumimoji="0" lang="en-GB" sz="900" b="0" i="0" u="none" strike="noStrike" cap="none" normalizeH="0" baseline="0" dirty="0" smtClean="0">
                        <a:ln>
                          <a:noFill/>
                        </a:ln>
                        <a:solidFill>
                          <a:schemeClr val="tx1"/>
                        </a:solidFill>
                        <a:effectLst/>
                        <a:latin typeface="+mn-lt"/>
                        <a:cs typeface="Arial" pitchFamily="34" charset="0"/>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defRPr/>
                      </a:pPr>
                      <a:r>
                        <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rPr>
                        <a:t></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EUR 25.0 m For Target division 1 as well as EUR 10.0 m for Target division 2</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DCF and multiple valuations applied</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Basis for valuation is the business plan as per the information package</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Long due diligence request list attached</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cap="none" normalizeH="0" baseline="0" dirty="0" smtClean="0">
                          <a:ln>
                            <a:noFill/>
                          </a:ln>
                          <a:solidFill>
                            <a:schemeClr val="tx1"/>
                          </a:solidFill>
                          <a:effectLst/>
                          <a:latin typeface="+mn-lt"/>
                          <a:cs typeface="Arial" pitchFamily="34" charset="0"/>
                        </a:rPr>
                        <a:t>Visits to the construction sites requested</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Expert sessions requested</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Financing from own funds presentable without problems, however, possible partial financing with debt</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Prefers sole acquisition of Target division 1, therefore lower valuation of division 2</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Three acquisitions in related fields in last 10 years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pPr>
                      <a:r>
                        <a:rPr kumimoji="0" lang="en-GB" sz="800" b="0" i="0" u="none" strike="noStrike" cap="none" normalizeH="0" baseline="0" dirty="0" smtClean="0">
                          <a:ln>
                            <a:noFill/>
                          </a:ln>
                          <a:solidFill>
                            <a:schemeClr val="tx1"/>
                          </a:solidFill>
                          <a:effectLst/>
                          <a:latin typeface="+mn-lt"/>
                          <a:cs typeface="Arial" pitchFamily="34" charset="0"/>
                        </a:rPr>
                        <a:t>Level of valuation with purchase of [company].:</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pPr>
                      <a:r>
                        <a:rPr lang="en-GB" sz="800" b="0" kern="1200" noProof="0" dirty="0" smtClean="0">
                          <a:solidFill>
                            <a:schemeClr val="tx1"/>
                          </a:solidFill>
                          <a:latin typeface="+mn-lt"/>
                          <a:ea typeface="+mn-ea"/>
                          <a:cs typeface="Arial" pitchFamily="34" charset="0"/>
                        </a:rPr>
                        <a:t>EV/ Sales: ~0.6x</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pPr>
                      <a:r>
                        <a:rPr lang="en-GB" sz="800" b="0" kern="1200" noProof="0" dirty="0" smtClean="0">
                          <a:solidFill>
                            <a:schemeClr val="tx1"/>
                          </a:solidFill>
                          <a:latin typeface="+mn-lt"/>
                          <a:ea typeface="+mn-ea"/>
                          <a:cs typeface="Arial" pitchFamily="34" charset="0"/>
                        </a:rPr>
                        <a:t>EV/ EBITDA: ~14.0x</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pPr>
                      <a:r>
                        <a:rPr lang="en-GB" sz="800" b="0" kern="1200" noProof="0" dirty="0" smtClean="0">
                          <a:solidFill>
                            <a:schemeClr val="tx1"/>
                          </a:solidFill>
                          <a:latin typeface="+mn-lt"/>
                          <a:ea typeface="+mn-ea"/>
                          <a:cs typeface="Arial" pitchFamily="34" charset="0"/>
                        </a:rPr>
                        <a:t>EV/ EBIT: ~20.9x</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30436246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1"/>
          </p:nvPr>
        </p:nvSpPr>
        <p:spPr/>
        <p:txBody>
          <a:bodyPr/>
          <a:lstStyle/>
          <a:p>
            <a:r>
              <a:rPr lang="en-US" dirty="0"/>
              <a:t>Evaluation and Recommendation</a:t>
            </a:r>
          </a:p>
        </p:txBody>
      </p:sp>
      <p:sp>
        <p:nvSpPr>
          <p:cNvPr id="4" name="Titel 3"/>
          <p:cNvSpPr>
            <a:spLocks noGrp="1"/>
          </p:cNvSpPr>
          <p:nvPr>
            <p:ph type="title"/>
          </p:nvPr>
        </p:nvSpPr>
        <p:spPr/>
        <p:txBody>
          <a:bodyPr/>
          <a:lstStyle/>
          <a:p>
            <a:r>
              <a:rPr lang="en-GB" dirty="0"/>
              <a:t>Evaluation of the indicative offers</a:t>
            </a:r>
            <a:endParaRPr lang="en-US" dirty="0"/>
          </a:p>
        </p:txBody>
      </p:sp>
      <p:sp>
        <p:nvSpPr>
          <p:cNvPr id="15" name="Textplatzhalter 1"/>
          <p:cNvSpPr>
            <a:spLocks noGrp="1"/>
          </p:cNvSpPr>
          <p:nvPr>
            <p:ph type="body" sz="quarter" idx="10"/>
          </p:nvPr>
        </p:nvSpPr>
        <p:spPr>
          <a:xfrm>
            <a:off x="488950" y="1422400"/>
            <a:ext cx="8928100" cy="266020"/>
          </a:xfrm>
        </p:spPr>
        <p:txBody>
          <a:bodyPr/>
          <a:lstStyle/>
          <a:p>
            <a:pPr defTabSz="762000" eaLnBrk="0" hangingPunct="0"/>
            <a:r>
              <a:rPr lang="en-GB" cap="all" dirty="0" smtClean="0">
                <a:solidFill>
                  <a:srgbClr val="00338D"/>
                </a:solidFill>
                <a:cs typeface="Arial" pitchFamily="34" charset="0"/>
              </a:rPr>
              <a:t>Target Group </a:t>
            </a:r>
            <a:r>
              <a:rPr lang="en-GB" dirty="0" smtClean="0">
                <a:solidFill>
                  <a:srgbClr val="00338D"/>
                </a:solidFill>
                <a:cs typeface="Arial" pitchFamily="34" charset="0"/>
              </a:rPr>
              <a:t>(2/2)</a:t>
            </a:r>
            <a:endParaRPr lang="en-GB" dirty="0">
              <a:solidFill>
                <a:srgbClr val="00338D"/>
              </a:solidFill>
              <a:cs typeface="Arial" pitchFamily="34" charset="0"/>
            </a:endParaRPr>
          </a:p>
        </p:txBody>
      </p:sp>
      <p:graphicFrame>
        <p:nvGraphicFramePr>
          <p:cNvPr id="16" name="Group 37"/>
          <p:cNvGraphicFramePr>
            <a:graphicFrameLocks noGrp="1"/>
          </p:cNvGraphicFramePr>
          <p:nvPr>
            <p:extLst>
              <p:ext uri="{D42A27DB-BD31-4B8C-83A1-F6EECF244321}">
                <p14:modId xmlns:p14="http://schemas.microsoft.com/office/powerpoint/2010/main" val="3249198049"/>
              </p:ext>
            </p:extLst>
          </p:nvPr>
        </p:nvGraphicFramePr>
        <p:xfrm>
          <a:off x="488950" y="1688420"/>
          <a:ext cx="8928099" cy="4322562"/>
        </p:xfrm>
        <a:graphic>
          <a:graphicData uri="http://schemas.openxmlformats.org/drawingml/2006/table">
            <a:tbl>
              <a:tblPr/>
              <a:tblGrid>
                <a:gridCol w="643396"/>
                <a:gridCol w="904182"/>
                <a:gridCol w="1018401"/>
                <a:gridCol w="1590530"/>
                <a:gridCol w="1590530"/>
                <a:gridCol w="1590530"/>
                <a:gridCol w="1590530"/>
              </a:tblGrid>
              <a:tr h="434562">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Investor</a:t>
                      </a:r>
                    </a:p>
                  </a:txBody>
                  <a:tcPr marL="54000" marR="54000" marT="54000" marB="54000" anchor="ctr" horzOverflow="overflow">
                    <a:lnL w="9525" cap="flat" cmpd="sng" algn="ctr">
                      <a:solidFill>
                        <a:schemeClr val="tx2"/>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EV in €m</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Quality of offer</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Material valuation assumptions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Primary due diligence focal points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Other comments</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Recent</a:t>
                      </a:r>
                    </a:p>
                    <a:p>
                      <a:pPr marL="0" marR="0" lvl="0" indent="0" algn="l" defTabSz="762000" rtl="0" eaLnBrk="1" fontAlgn="base" latinLnBrk="0" hangingPunct="1">
                        <a:lnSpc>
                          <a:spcPct val="100000"/>
                        </a:lnSpc>
                        <a:spcBef>
                          <a:spcPts val="0"/>
                        </a:spcBef>
                        <a:spcAft>
                          <a:spcPct val="0"/>
                        </a:spcAft>
                        <a:buClrTx/>
                        <a:buSzTx/>
                        <a:buFontTx/>
                        <a:buNone/>
                        <a:tabLst/>
                      </a:pPr>
                      <a:r>
                        <a:rPr kumimoji="0" lang="en-GB" sz="900" b="1" i="0" u="none" strike="noStrike" cap="none" normalizeH="0" baseline="0" dirty="0" smtClean="0">
                          <a:ln>
                            <a:noFill/>
                          </a:ln>
                          <a:solidFill>
                            <a:schemeClr val="bg1"/>
                          </a:solidFill>
                          <a:effectLst/>
                          <a:latin typeface="+mn-lt"/>
                          <a:cs typeface="Arial" pitchFamily="34" charset="0"/>
                        </a:rPr>
                        <a:t>M&amp;A activity</a:t>
                      </a: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r>
              <a:tr h="1296000">
                <a:tc>
                  <a:txBody>
                    <a:bodyPr/>
                    <a:lstStyle/>
                    <a:p>
                      <a:pPr marL="0" marR="0" lvl="0" indent="0" algn="l" defTabSz="762000" rtl="0" eaLnBrk="1" fontAlgn="base" latinLnBrk="0" hangingPunct="1">
                        <a:lnSpc>
                          <a:spcPct val="100000"/>
                        </a:lnSpc>
                        <a:spcBef>
                          <a:spcPts val="0"/>
                        </a:spcBef>
                        <a:spcAft>
                          <a:spcPts val="200"/>
                        </a:spcAft>
                        <a:buClr>
                          <a:schemeClr val="bg1"/>
                        </a:buClr>
                        <a:buSzTx/>
                        <a:buFontTx/>
                        <a:buNone/>
                        <a:tabLst/>
                      </a:pPr>
                      <a:r>
                        <a:rPr kumimoji="0" lang="en-GB" sz="900" b="1" i="0" u="none" strike="noStrike" cap="none" normalizeH="0" baseline="0" dirty="0" smtClean="0">
                          <a:ln>
                            <a:noFill/>
                          </a:ln>
                          <a:solidFill>
                            <a:schemeClr val="tx2"/>
                          </a:solidFill>
                          <a:effectLst/>
                          <a:latin typeface="+mn-lt"/>
                          <a:cs typeface="Arial" pitchFamily="34" charset="0"/>
                        </a:rPr>
                        <a:t>4</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kern="1200" cap="none" normalizeH="0" baseline="0" dirty="0" smtClean="0">
                          <a:ln>
                            <a:noFill/>
                          </a:ln>
                          <a:solidFill>
                            <a:schemeClr val="tx1"/>
                          </a:solidFill>
                          <a:effectLst/>
                          <a:latin typeface="+mn-lt"/>
                          <a:ea typeface="+mn-ea"/>
                          <a:cs typeface="Arial" pitchFamily="34" charset="0"/>
                        </a:rPr>
                        <a:t>35.0-40.0</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defRPr/>
                      </a:pPr>
                      <a:r>
                        <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rPr>
                        <a:t></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Basis is the planning for the FY2012 and subsequent years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Consideration of selected risks</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Strategy meeting with management</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Due diligence with focal points projects, financial, legal/ taxes</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Plan to finance the transaction with 100% equity, surety covered by long-term financing partner (3 support letters)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Support by industry partner</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Management participation planned</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Total of 12 acquisitions in industrial services area in the last ten years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Level of valuation</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defRPr/>
                      </a:pPr>
                      <a:r>
                        <a:rPr lang="en-GB" sz="800" b="0" kern="1200" noProof="0" dirty="0" smtClean="0">
                          <a:solidFill>
                            <a:schemeClr val="tx1"/>
                          </a:solidFill>
                          <a:latin typeface="+mn-lt"/>
                          <a:ea typeface="+mn-ea"/>
                          <a:cs typeface="Arial" pitchFamily="34" charset="0"/>
                        </a:rPr>
                        <a:t>EV/ Sales: ~0.4x</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defRPr/>
                      </a:pPr>
                      <a:r>
                        <a:rPr lang="en-GB" sz="800" b="0" kern="1200" noProof="0" dirty="0" smtClean="0">
                          <a:solidFill>
                            <a:schemeClr val="tx1"/>
                          </a:solidFill>
                          <a:latin typeface="+mn-lt"/>
                          <a:ea typeface="+mn-ea"/>
                          <a:cs typeface="Arial" pitchFamily="34" charset="0"/>
                        </a:rPr>
                        <a:t>EV/ EBITDA: n/a</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defRPr/>
                      </a:pPr>
                      <a:r>
                        <a:rPr lang="en-GB" sz="800" b="0" kern="1200" noProof="0" dirty="0" smtClean="0">
                          <a:solidFill>
                            <a:schemeClr val="tx1"/>
                          </a:solidFill>
                          <a:latin typeface="+mn-lt"/>
                          <a:ea typeface="+mn-ea"/>
                          <a:cs typeface="Arial" pitchFamily="34" charset="0"/>
                        </a:rPr>
                        <a:t>EV/ EBIT: n/a</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r>
              <a:tr h="1296000">
                <a:tc>
                  <a:txBody>
                    <a:bodyPr/>
                    <a:lstStyle/>
                    <a:p>
                      <a:pPr marL="0" marR="0" lvl="0" indent="0" algn="l" defTabSz="762000" rtl="0" eaLnBrk="1" fontAlgn="base" latinLnBrk="0" hangingPunct="1">
                        <a:lnSpc>
                          <a:spcPct val="100000"/>
                        </a:lnSpc>
                        <a:spcBef>
                          <a:spcPts val="0"/>
                        </a:spcBef>
                        <a:spcAft>
                          <a:spcPts val="200"/>
                        </a:spcAft>
                        <a:buClr>
                          <a:schemeClr val="bg1"/>
                        </a:buClr>
                        <a:buSzTx/>
                        <a:buFontTx/>
                        <a:buNone/>
                        <a:tabLst/>
                      </a:pPr>
                      <a:r>
                        <a:rPr kumimoji="0" lang="en-GB" sz="900" b="1" i="0" u="none" strike="noStrike" cap="none" normalizeH="0" baseline="0" dirty="0" smtClean="0">
                          <a:ln>
                            <a:noFill/>
                          </a:ln>
                          <a:solidFill>
                            <a:schemeClr val="tx2"/>
                          </a:solidFill>
                          <a:effectLst/>
                          <a:latin typeface="+mn-lt"/>
                          <a:cs typeface="Arial" pitchFamily="34" charset="0"/>
                        </a:rPr>
                        <a:t>5</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 51.8 </a:t>
                      </a:r>
                    </a:p>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
                      </a:r>
                      <a:br>
                        <a:rPr kumimoji="0" lang="en-GB" sz="900" b="1" i="0" u="none" strike="noStrike" cap="none" normalizeH="0" baseline="0" dirty="0" smtClean="0">
                          <a:ln>
                            <a:noFill/>
                          </a:ln>
                          <a:solidFill>
                            <a:schemeClr val="tx1"/>
                          </a:solidFill>
                          <a:effectLst/>
                          <a:latin typeface="+mn-lt"/>
                          <a:cs typeface="Arial" pitchFamily="34" charset="0"/>
                        </a:rPr>
                      </a:br>
                      <a:endParaRPr kumimoji="0" lang="en-GB" sz="900" b="0" i="0" u="none" strike="noStrike" cap="none" normalizeH="0" baseline="0" dirty="0" smtClean="0">
                        <a:ln>
                          <a:noFill/>
                        </a:ln>
                        <a:solidFill>
                          <a:schemeClr val="tx1"/>
                        </a:solidFill>
                        <a:effectLst/>
                        <a:latin typeface="+mn-lt"/>
                        <a:cs typeface="Arial" pitchFamily="34" charset="0"/>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defRPr/>
                      </a:pPr>
                      <a:r>
                        <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rPr>
                        <a:t></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EBITDA planning from the information package and FFB represent basis for the valuation</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No material changes of the planning or deductible items until closing</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Unblackened FFB and LFB</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Expert sessions for taxes, legal questions, sales/purchasing, guarantees, HR, financing, technical</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Estimated time ca. 3 weeks</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Financing from own funds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No letter of comfort from parent company possible</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Optimal complement to the existing energy services structure and value chain</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International expansion opportunities</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[company] acquired in April 2008</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No financial information available</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r>
              <a:tr h="1296000">
                <a:tc>
                  <a:txBody>
                    <a:bodyPr/>
                    <a:lstStyle/>
                    <a:p>
                      <a:pPr marL="0" marR="0" lvl="0" indent="0" algn="l" defTabSz="762000" rtl="0" eaLnBrk="1" fontAlgn="base" latinLnBrk="0" hangingPunct="1">
                        <a:lnSpc>
                          <a:spcPct val="100000"/>
                        </a:lnSpc>
                        <a:spcBef>
                          <a:spcPts val="0"/>
                        </a:spcBef>
                        <a:spcAft>
                          <a:spcPts val="200"/>
                        </a:spcAft>
                        <a:buClr>
                          <a:schemeClr val="bg1"/>
                        </a:buClr>
                        <a:buSzTx/>
                        <a:buFontTx/>
                        <a:buNone/>
                        <a:tabLst/>
                      </a:pPr>
                      <a:r>
                        <a:rPr kumimoji="0" lang="en-GB" sz="900" b="1" i="0" u="none" strike="noStrike" cap="none" normalizeH="0" baseline="0" dirty="0" smtClean="0">
                          <a:ln>
                            <a:noFill/>
                          </a:ln>
                          <a:solidFill>
                            <a:schemeClr val="tx2"/>
                          </a:solidFill>
                          <a:effectLst/>
                          <a:latin typeface="+mn-lt"/>
                          <a:cs typeface="Arial" pitchFamily="34" charset="0"/>
                        </a:rPr>
                        <a:t>6</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60.0</a:t>
                      </a:r>
                    </a:p>
                    <a:p>
                      <a:pPr marL="0" marR="0" lvl="0" indent="0" algn="ctr" defTabSz="762000" rtl="0" eaLnBrk="1" fontAlgn="base" latinLnBrk="0" hangingPunct="1">
                        <a:lnSpc>
                          <a:spcPct val="100000"/>
                        </a:lnSpc>
                        <a:spcBef>
                          <a:spcPts val="0"/>
                        </a:spcBef>
                        <a:spcAft>
                          <a:spcPts val="200"/>
                        </a:spcAft>
                        <a:buClrTx/>
                        <a:buSzTx/>
                        <a:buFontTx/>
                        <a:buNone/>
                        <a:tabLst/>
                      </a:pPr>
                      <a:r>
                        <a:rPr kumimoji="0" lang="en-GB" sz="900" b="1" i="0" u="none" strike="noStrike" cap="none" normalizeH="0" baseline="0" dirty="0" smtClean="0">
                          <a:ln>
                            <a:noFill/>
                          </a:ln>
                          <a:solidFill>
                            <a:schemeClr val="tx1"/>
                          </a:solidFill>
                          <a:effectLst/>
                          <a:latin typeface="+mn-lt"/>
                          <a:cs typeface="Arial" pitchFamily="34" charset="0"/>
                        </a:rPr>
                        <a:t/>
                      </a:r>
                      <a:br>
                        <a:rPr kumimoji="0" lang="en-GB" sz="900" b="1" i="0" u="none" strike="noStrike" cap="none" normalizeH="0" baseline="0" dirty="0" smtClean="0">
                          <a:ln>
                            <a:noFill/>
                          </a:ln>
                          <a:solidFill>
                            <a:schemeClr val="tx1"/>
                          </a:solidFill>
                          <a:effectLst/>
                          <a:latin typeface="+mn-lt"/>
                          <a:cs typeface="Arial" pitchFamily="34" charset="0"/>
                        </a:rPr>
                      </a:br>
                      <a:endParaRPr kumimoji="0" lang="en-GB" sz="900" b="0" i="0" u="none" strike="noStrike" cap="none" normalizeH="0" baseline="0" dirty="0" smtClean="0">
                        <a:ln>
                          <a:noFill/>
                        </a:ln>
                        <a:solidFill>
                          <a:schemeClr val="tx1"/>
                        </a:solidFill>
                        <a:effectLst/>
                        <a:latin typeface="+mn-lt"/>
                        <a:cs typeface="Arial" pitchFamily="34" charset="0"/>
                      </a:endParaRP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0" marR="0" lvl="0" indent="0" algn="ctr" defTabSz="762000" rtl="0" eaLnBrk="1" fontAlgn="base" latinLnBrk="0" hangingPunct="1">
                        <a:lnSpc>
                          <a:spcPct val="100000"/>
                        </a:lnSpc>
                        <a:spcBef>
                          <a:spcPts val="0"/>
                        </a:spcBef>
                        <a:spcAft>
                          <a:spcPts val="200"/>
                        </a:spcAft>
                        <a:buClrTx/>
                        <a:buSzTx/>
                        <a:buFontTx/>
                        <a:buNone/>
                        <a:tabLst/>
                        <a:defRPr/>
                      </a:pPr>
                      <a:r>
                        <a:rPr kumimoji="0" lang="en-GB" sz="900" b="1" i="0" u="none" strike="noStrike" cap="none" normalizeH="0" baseline="0" dirty="0" smtClean="0">
                          <a:ln>
                            <a:noFill/>
                          </a:ln>
                          <a:solidFill>
                            <a:schemeClr val="accent6"/>
                          </a:solidFill>
                          <a:effectLst/>
                          <a:latin typeface="+mn-lt"/>
                          <a:cs typeface="Arial" pitchFamily="34" charset="0"/>
                          <a:sym typeface="Wingdings" pitchFamily="2" charset="2"/>
                        </a:rPr>
                        <a:t></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Basis for valuation is the business plan as per the information package</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No material changes of the planning or deductible items until closing</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Classical due diligence plus focus on environment</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Project documents and customer contracts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Overview of guarantees and other contingencies</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Financing from own funds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Preference for Target division 1, breakdown of offer price announced</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Obtain a presence in the German market</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Expansion of the existing international market position</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c>
                  <a:txBody>
                    <a:bodyPr/>
                    <a:lstStyle/>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Total of 13 acquisitions in related areas in the last 12 years</a:t>
                      </a:r>
                    </a:p>
                    <a:p>
                      <a:pPr marL="216000" marR="0" lvl="1" indent="-216000" algn="l" defTabSz="762000" rtl="0" eaLnBrk="1" fontAlgn="base" latinLnBrk="0" hangingPunct="1">
                        <a:lnSpc>
                          <a:spcPct val="100000"/>
                        </a:lnSpc>
                        <a:spcBef>
                          <a:spcPts val="0"/>
                        </a:spcBef>
                        <a:spcAft>
                          <a:spcPts val="200"/>
                        </a:spcAft>
                        <a:buClr>
                          <a:schemeClr val="tx1"/>
                        </a:buClr>
                        <a:buSzPct val="100000"/>
                        <a:buFont typeface="Univers for KPMG Light" panose="020B0403020202020204" pitchFamily="34" charset="0"/>
                        <a:buChar char="—"/>
                        <a:tabLst/>
                        <a:defRPr/>
                      </a:pPr>
                      <a:r>
                        <a:rPr kumimoji="0" lang="en-GB" sz="800" b="0" i="0" u="none" strike="noStrike" kern="1200" cap="none" normalizeH="0" baseline="0" dirty="0" smtClean="0">
                          <a:ln>
                            <a:noFill/>
                          </a:ln>
                          <a:solidFill>
                            <a:schemeClr val="tx1"/>
                          </a:solidFill>
                          <a:effectLst/>
                          <a:latin typeface="+mn-lt"/>
                          <a:ea typeface="+mn-ea"/>
                          <a:cs typeface="Arial" pitchFamily="34" charset="0"/>
                        </a:rPr>
                        <a:t>Level of valuation</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defRPr/>
                      </a:pPr>
                      <a:r>
                        <a:rPr lang="en-GB" sz="800" b="0" kern="1200" noProof="0" dirty="0" smtClean="0">
                          <a:solidFill>
                            <a:schemeClr val="tx1"/>
                          </a:solidFill>
                          <a:latin typeface="+mn-lt"/>
                          <a:ea typeface="+mn-ea"/>
                          <a:cs typeface="Arial" pitchFamily="34" charset="0"/>
                        </a:rPr>
                        <a:t>EV/ Sales: ~0.6x</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defRPr/>
                      </a:pPr>
                      <a:r>
                        <a:rPr lang="en-GB" sz="800" b="0" kern="1200" noProof="0" dirty="0" smtClean="0">
                          <a:solidFill>
                            <a:schemeClr val="tx1"/>
                          </a:solidFill>
                          <a:latin typeface="+mn-lt"/>
                          <a:ea typeface="+mn-ea"/>
                          <a:cs typeface="Arial" pitchFamily="34" charset="0"/>
                        </a:rPr>
                        <a:t>EV/ EBITDA: ~9.6x</a:t>
                      </a:r>
                    </a:p>
                    <a:p>
                      <a:pPr marL="360000" marR="0" lvl="2" indent="-144000" algn="l" defTabSz="914400" rtl="0" eaLnBrk="1" fontAlgn="base" latinLnBrk="0" hangingPunct="1">
                        <a:lnSpc>
                          <a:spcPct val="100000"/>
                        </a:lnSpc>
                        <a:spcBef>
                          <a:spcPts val="0"/>
                        </a:spcBef>
                        <a:spcAft>
                          <a:spcPts val="200"/>
                        </a:spcAft>
                        <a:buClr>
                          <a:schemeClr val="tx1"/>
                        </a:buClr>
                        <a:buSzPct val="100000"/>
                        <a:buFont typeface="Arial" panose="020B0604020202020204" pitchFamily="34" charset="0"/>
                        <a:buChar char="-"/>
                        <a:tabLst/>
                        <a:defRPr/>
                      </a:pPr>
                      <a:r>
                        <a:rPr lang="en-GB" sz="800" b="0" kern="1200" noProof="0" dirty="0" smtClean="0">
                          <a:solidFill>
                            <a:schemeClr val="tx1"/>
                          </a:solidFill>
                          <a:latin typeface="+mn-lt"/>
                          <a:ea typeface="+mn-ea"/>
                          <a:cs typeface="Arial" pitchFamily="34" charset="0"/>
                        </a:rPr>
                        <a:t>EV/ EBIT: ~8.2x</a:t>
                      </a:r>
                    </a:p>
                  </a:txBody>
                  <a:tcPr marL="54000" marR="54000" marT="54000" marB="54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18473417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FASFONT" val="Univers55"/>
</p:tagLst>
</file>

<file path=ppt/tags/tag11.xml><?xml version="1.0" encoding="utf-8"?>
<p:tagLst xmlns:a="http://schemas.openxmlformats.org/drawingml/2006/main" xmlns:r="http://schemas.openxmlformats.org/officeDocument/2006/relationships" xmlns:p="http://schemas.openxmlformats.org/presentationml/2006/main">
  <p:tag name="FASFONT" val="Univers55"/>
</p:tagLst>
</file>

<file path=ppt/tags/tag12.xml><?xml version="1.0" encoding="utf-8"?>
<p:tagLst xmlns:a="http://schemas.openxmlformats.org/drawingml/2006/main" xmlns:r="http://schemas.openxmlformats.org/officeDocument/2006/relationships" xmlns:p="http://schemas.openxmlformats.org/presentationml/2006/main">
  <p:tag name="ADV_TOP" val="270.4398"/>
  <p:tag name="ADV_LEFT" val="21.49992"/>
  <p:tag name="ADV_HEIGHT" val="16.56016"/>
  <p:tag name="ADV_WIDTH" val="362.875"/>
</p:tagLst>
</file>

<file path=ppt/tags/tag13.xml><?xml version="1.0" encoding="utf-8"?>
<p:tagLst xmlns:a="http://schemas.openxmlformats.org/drawingml/2006/main" xmlns:r="http://schemas.openxmlformats.org/officeDocument/2006/relationships" xmlns:p="http://schemas.openxmlformats.org/presentationml/2006/main">
  <p:tag name="ADV_TOP" val="270.4398"/>
  <p:tag name="ADV_LEFT" val="21.49992"/>
  <p:tag name="ADV_HEIGHT" val="16.56016"/>
  <p:tag name="ADV_WIDTH" val="362.875"/>
</p:tagLst>
</file>

<file path=ppt/tags/tag14.xml><?xml version="1.0" encoding="utf-8"?>
<p:tagLst xmlns:a="http://schemas.openxmlformats.org/drawingml/2006/main" xmlns:r="http://schemas.openxmlformats.org/officeDocument/2006/relationships" xmlns:p="http://schemas.openxmlformats.org/presentationml/2006/main">
  <p:tag name="FASFONT" val="Univers55"/>
</p:tagLst>
</file>

<file path=ppt/tags/tag15.xml><?xml version="1.0" encoding="utf-8"?>
<p:tagLst xmlns:a="http://schemas.openxmlformats.org/drawingml/2006/main" xmlns:r="http://schemas.openxmlformats.org/officeDocument/2006/relationships" xmlns:p="http://schemas.openxmlformats.org/presentationml/2006/main">
  <p:tag name="FASFONT" val="Univers55"/>
</p:tagLst>
</file>

<file path=ppt/tags/tag16.xml><?xml version="1.0" encoding="utf-8"?>
<p:tagLst xmlns:a="http://schemas.openxmlformats.org/drawingml/2006/main" xmlns:r="http://schemas.openxmlformats.org/officeDocument/2006/relationships" xmlns:p="http://schemas.openxmlformats.org/presentationml/2006/main">
  <p:tag name="FASFONT" val="Univers55"/>
</p:tagLst>
</file>

<file path=ppt/tags/tag17.xml><?xml version="1.0" encoding="utf-8"?>
<p:tagLst xmlns:a="http://schemas.openxmlformats.org/drawingml/2006/main" xmlns:r="http://schemas.openxmlformats.org/officeDocument/2006/relationships" xmlns:p="http://schemas.openxmlformats.org/presentationml/2006/main">
  <p:tag name="FASFONT" val="Univers55"/>
</p:tagLst>
</file>

<file path=ppt/tags/tag18.xml><?xml version="1.0" encoding="utf-8"?>
<p:tagLst xmlns:a="http://schemas.openxmlformats.org/drawingml/2006/main" xmlns:r="http://schemas.openxmlformats.org/officeDocument/2006/relationships" xmlns:p="http://schemas.openxmlformats.org/presentationml/2006/main">
  <p:tag name="FASFONT" val="Univers55"/>
</p:tagLst>
</file>

<file path=ppt/tags/tag19.xml><?xml version="1.0" encoding="utf-8"?>
<p:tagLst xmlns:a="http://schemas.openxmlformats.org/drawingml/2006/main" xmlns:r="http://schemas.openxmlformats.org/officeDocument/2006/relationships" xmlns:p="http://schemas.openxmlformats.org/presentationml/2006/main">
  <p:tag name="FASFONT" val="Univers55"/>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FASFONT" val="Univers55"/>
</p:tagLst>
</file>

<file path=ppt/tags/tag21.xml><?xml version="1.0" encoding="utf-8"?>
<p:tagLst xmlns:a="http://schemas.openxmlformats.org/drawingml/2006/main" xmlns:r="http://schemas.openxmlformats.org/officeDocument/2006/relationships" xmlns:p="http://schemas.openxmlformats.org/presentationml/2006/main">
  <p:tag name="FASFONT" val="Univers55"/>
</p:tagLst>
</file>

<file path=ppt/tags/tag22.xml><?xml version="1.0" encoding="utf-8"?>
<p:tagLst xmlns:a="http://schemas.openxmlformats.org/drawingml/2006/main" xmlns:r="http://schemas.openxmlformats.org/officeDocument/2006/relationships" xmlns:p="http://schemas.openxmlformats.org/presentationml/2006/main">
  <p:tag name="FASFONT" val="Univers55"/>
</p:tagLst>
</file>

<file path=ppt/tags/tag23.xml><?xml version="1.0" encoding="utf-8"?>
<p:tagLst xmlns:a="http://schemas.openxmlformats.org/drawingml/2006/main" xmlns:r="http://schemas.openxmlformats.org/officeDocument/2006/relationships" xmlns:p="http://schemas.openxmlformats.org/presentationml/2006/main">
  <p:tag name="FASFONT" val="Univers55"/>
</p:tagLst>
</file>

<file path=ppt/tags/tag24.xml><?xml version="1.0" encoding="utf-8"?>
<p:tagLst xmlns:a="http://schemas.openxmlformats.org/drawingml/2006/main" xmlns:r="http://schemas.openxmlformats.org/officeDocument/2006/relationships" xmlns:p="http://schemas.openxmlformats.org/presentationml/2006/main">
  <p:tag name="FASFONT" val="Univers55"/>
</p:tagLst>
</file>

<file path=ppt/tags/tag25.xml><?xml version="1.0" encoding="utf-8"?>
<p:tagLst xmlns:a="http://schemas.openxmlformats.org/drawingml/2006/main" xmlns:r="http://schemas.openxmlformats.org/officeDocument/2006/relationships" xmlns:p="http://schemas.openxmlformats.org/presentationml/2006/main">
  <p:tag name="FASFONT" val="Univers55"/>
</p:tagLst>
</file>

<file path=ppt/tags/tag26.xml><?xml version="1.0" encoding="utf-8"?>
<p:tagLst xmlns:a="http://schemas.openxmlformats.org/drawingml/2006/main" xmlns:r="http://schemas.openxmlformats.org/officeDocument/2006/relationships" xmlns:p="http://schemas.openxmlformats.org/presentationml/2006/main">
  <p:tag name="FASFONT" val="Univers55"/>
</p:tagLst>
</file>

<file path=ppt/tags/tag27.xml><?xml version="1.0" encoding="utf-8"?>
<p:tagLst xmlns:a="http://schemas.openxmlformats.org/drawingml/2006/main" xmlns:r="http://schemas.openxmlformats.org/officeDocument/2006/relationships" xmlns:p="http://schemas.openxmlformats.org/presentationml/2006/main">
  <p:tag name="FASFONT" val="Univers55"/>
</p:tagLst>
</file>

<file path=ppt/tags/tag28.xml><?xml version="1.0" encoding="utf-8"?>
<p:tagLst xmlns:a="http://schemas.openxmlformats.org/drawingml/2006/main" xmlns:r="http://schemas.openxmlformats.org/officeDocument/2006/relationships" xmlns:p="http://schemas.openxmlformats.org/presentationml/2006/main">
  <p:tag name="FASFONT" val="Univers55"/>
</p:tagLst>
</file>

<file path=ppt/tags/tag29.xml><?xml version="1.0" encoding="utf-8"?>
<p:tagLst xmlns:a="http://schemas.openxmlformats.org/drawingml/2006/main" xmlns:r="http://schemas.openxmlformats.org/officeDocument/2006/relationships" xmlns:p="http://schemas.openxmlformats.org/presentationml/2006/main">
  <p:tag name="FASFONT" val="Univers55"/>
</p:tagLst>
</file>

<file path=ppt/tags/tag3.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Process Letters and Analysis of Offers.xlsx]Investors!$A$1:$D$21"/>
  <p:tag name="WASTB" val="TRUE"/>
</p:tagLst>
</file>

<file path=ppt/tags/tag30.xml><?xml version="1.0" encoding="utf-8"?>
<p:tagLst xmlns:a="http://schemas.openxmlformats.org/drawingml/2006/main" xmlns:r="http://schemas.openxmlformats.org/officeDocument/2006/relationships" xmlns:p="http://schemas.openxmlformats.org/presentationml/2006/main">
  <p:tag name="FASFONT" val="Univers55"/>
</p:tagLst>
</file>

<file path=ppt/tags/tag31.xml><?xml version="1.0" encoding="utf-8"?>
<p:tagLst xmlns:a="http://schemas.openxmlformats.org/drawingml/2006/main" xmlns:r="http://schemas.openxmlformats.org/officeDocument/2006/relationships" xmlns:p="http://schemas.openxmlformats.org/presentationml/2006/main">
  <p:tag name="FASFONT" val="Univers55"/>
</p:tagLst>
</file>

<file path=ppt/tags/tag32.xml><?xml version="1.0" encoding="utf-8"?>
<p:tagLst xmlns:a="http://schemas.openxmlformats.org/drawingml/2006/main" xmlns:r="http://schemas.openxmlformats.org/officeDocument/2006/relationships" xmlns:p="http://schemas.openxmlformats.org/presentationml/2006/main">
  <p:tag name="FASFONT" val="Univers55"/>
</p:tagLst>
</file>

<file path=ppt/tags/tag33.xml><?xml version="1.0" encoding="utf-8"?>
<p:tagLst xmlns:a="http://schemas.openxmlformats.org/drawingml/2006/main" xmlns:r="http://schemas.openxmlformats.org/officeDocument/2006/relationships" xmlns:p="http://schemas.openxmlformats.org/presentationml/2006/main">
  <p:tag name="FASFONT" val="Univers55"/>
</p:tagLst>
</file>

<file path=ppt/tags/tag34.xml><?xml version="1.0" encoding="utf-8"?>
<p:tagLst xmlns:a="http://schemas.openxmlformats.org/drawingml/2006/main" xmlns:r="http://schemas.openxmlformats.org/officeDocument/2006/relationships" xmlns:p="http://schemas.openxmlformats.org/presentationml/2006/main">
  <p:tag name="FASFONT" val="Univers55"/>
</p:tagLst>
</file>

<file path=ppt/tags/tag35.xml><?xml version="1.0" encoding="utf-8"?>
<p:tagLst xmlns:a="http://schemas.openxmlformats.org/drawingml/2006/main" xmlns:r="http://schemas.openxmlformats.org/officeDocument/2006/relationships" xmlns:p="http://schemas.openxmlformats.org/presentationml/2006/main">
  <p:tag name="FASFONT" val="Univers55"/>
</p:tagLst>
</file>

<file path=ppt/tags/tag36.xml><?xml version="1.0" encoding="utf-8"?>
<p:tagLst xmlns:a="http://schemas.openxmlformats.org/drawingml/2006/main" xmlns:r="http://schemas.openxmlformats.org/officeDocument/2006/relationships" xmlns:p="http://schemas.openxmlformats.org/presentationml/2006/main">
  <p:tag name="FASFONT" val="Univers55"/>
</p:tagLst>
</file>

<file path=ppt/tags/tag37.xml><?xml version="1.0" encoding="utf-8"?>
<p:tagLst xmlns:a="http://schemas.openxmlformats.org/drawingml/2006/main" xmlns:r="http://schemas.openxmlformats.org/officeDocument/2006/relationships" xmlns:p="http://schemas.openxmlformats.org/presentationml/2006/main">
  <p:tag name="FASFONT" val="Univers55"/>
</p:tagLst>
</file>

<file path=ppt/tags/tag38.xml><?xml version="1.0" encoding="utf-8"?>
<p:tagLst xmlns:a="http://schemas.openxmlformats.org/drawingml/2006/main" xmlns:r="http://schemas.openxmlformats.org/officeDocument/2006/relationships" xmlns:p="http://schemas.openxmlformats.org/presentationml/2006/main">
  <p:tag name="FASFONT" val="Univers55"/>
</p:tagLst>
</file>

<file path=ppt/tags/tag39.xml><?xml version="1.0" encoding="utf-8"?>
<p:tagLst xmlns:a="http://schemas.openxmlformats.org/drawingml/2006/main" xmlns:r="http://schemas.openxmlformats.org/officeDocument/2006/relationships" xmlns:p="http://schemas.openxmlformats.org/presentationml/2006/main">
  <p:tag name="FASFONT" val="Univers55"/>
</p:tagLst>
</file>

<file path=ppt/tags/tag4.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Process Letters and Analysis of Offers.xlsx]Investors!$A$1:$D$21"/>
</p:tagLst>
</file>

<file path=ppt/tags/tag40.xml><?xml version="1.0" encoding="utf-8"?>
<p:tagLst xmlns:a="http://schemas.openxmlformats.org/drawingml/2006/main" xmlns:r="http://schemas.openxmlformats.org/officeDocument/2006/relationships" xmlns:p="http://schemas.openxmlformats.org/presentationml/2006/main">
  <p:tag name="FASFONT" val="Univers55"/>
</p:tagLst>
</file>

<file path=ppt/tags/tag41.xml><?xml version="1.0" encoding="utf-8"?>
<p:tagLst xmlns:a="http://schemas.openxmlformats.org/drawingml/2006/main" xmlns:r="http://schemas.openxmlformats.org/officeDocument/2006/relationships" xmlns:p="http://schemas.openxmlformats.org/presentationml/2006/main">
  <p:tag name="FASFONT" val="Univers55"/>
</p:tagLst>
</file>

<file path=ppt/tags/tag42.xml><?xml version="1.0" encoding="utf-8"?>
<p:tagLst xmlns:a="http://schemas.openxmlformats.org/drawingml/2006/main" xmlns:r="http://schemas.openxmlformats.org/officeDocument/2006/relationships" xmlns:p="http://schemas.openxmlformats.org/presentationml/2006/main">
  <p:tag name="FASFONT" val="Univers55"/>
</p:tagLst>
</file>

<file path=ppt/tags/tag43.xml><?xml version="1.0" encoding="utf-8"?>
<p:tagLst xmlns:a="http://schemas.openxmlformats.org/drawingml/2006/main" xmlns:r="http://schemas.openxmlformats.org/officeDocument/2006/relationships" xmlns:p="http://schemas.openxmlformats.org/presentationml/2006/main">
  <p:tag name="FASFONT" val="Univers55"/>
</p:tagLst>
</file>

<file path=ppt/tags/tag44.xml><?xml version="1.0" encoding="utf-8"?>
<p:tagLst xmlns:a="http://schemas.openxmlformats.org/drawingml/2006/main" xmlns:r="http://schemas.openxmlformats.org/officeDocument/2006/relationships" xmlns:p="http://schemas.openxmlformats.org/presentationml/2006/main">
  <p:tag name="FASFONT" val="Univers55"/>
</p:tagLst>
</file>

<file path=ppt/tags/tag45.xml><?xml version="1.0" encoding="utf-8"?>
<p:tagLst xmlns:a="http://schemas.openxmlformats.org/drawingml/2006/main" xmlns:r="http://schemas.openxmlformats.org/officeDocument/2006/relationships" xmlns:p="http://schemas.openxmlformats.org/presentationml/2006/main">
  <p:tag name="FASFONT" val="Univers55"/>
</p:tagLst>
</file>

<file path=ppt/tags/tag46.xml><?xml version="1.0" encoding="utf-8"?>
<p:tagLst xmlns:a="http://schemas.openxmlformats.org/drawingml/2006/main" xmlns:r="http://schemas.openxmlformats.org/officeDocument/2006/relationships" xmlns:p="http://schemas.openxmlformats.org/presentationml/2006/main">
  <p:tag name="FASFONT" val="Univers55"/>
</p:tagLst>
</file>

<file path=ppt/tags/tag47.xml><?xml version="1.0" encoding="utf-8"?>
<p:tagLst xmlns:a="http://schemas.openxmlformats.org/drawingml/2006/main" xmlns:r="http://schemas.openxmlformats.org/officeDocument/2006/relationships" xmlns:p="http://schemas.openxmlformats.org/presentationml/2006/main">
  <p:tag name="FASFONT" val="Univers55"/>
</p:tagLst>
</file>

<file path=ppt/tags/tag48.xml><?xml version="1.0" encoding="utf-8"?>
<p:tagLst xmlns:a="http://schemas.openxmlformats.org/drawingml/2006/main" xmlns:r="http://schemas.openxmlformats.org/officeDocument/2006/relationships" xmlns:p="http://schemas.openxmlformats.org/presentationml/2006/main">
  <p:tag name="FASFONT" val="Univers55"/>
</p:tagLst>
</file>

<file path=ppt/tags/tag49.xml><?xml version="1.0" encoding="utf-8"?>
<p:tagLst xmlns:a="http://schemas.openxmlformats.org/drawingml/2006/main" xmlns:r="http://schemas.openxmlformats.org/officeDocument/2006/relationships" xmlns:p="http://schemas.openxmlformats.org/presentationml/2006/main">
  <p:tag name="FASFONT" val="Univers55"/>
</p:tagLst>
</file>

<file path=ppt/tags/tag5.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Process Letters and Analysis of Offers.xlsx]Investors!$A$25:$D$42"/>
</p:tagLst>
</file>

<file path=ppt/tags/tag50.xml><?xml version="1.0" encoding="utf-8"?>
<p:tagLst xmlns:a="http://schemas.openxmlformats.org/drawingml/2006/main" xmlns:r="http://schemas.openxmlformats.org/officeDocument/2006/relationships" xmlns:p="http://schemas.openxmlformats.org/presentationml/2006/main">
  <p:tag name="FASFONT" val="Univers55"/>
</p:tagLst>
</file>

<file path=ppt/tags/tag51.xml><?xml version="1.0" encoding="utf-8"?>
<p:tagLst xmlns:a="http://schemas.openxmlformats.org/drawingml/2006/main" xmlns:r="http://schemas.openxmlformats.org/officeDocument/2006/relationships" xmlns:p="http://schemas.openxmlformats.org/presentationml/2006/main">
  <p:tag name="FASFONT" val="Univers55"/>
</p:tagLst>
</file>

<file path=ppt/tags/tag52.xml><?xml version="1.0" encoding="utf-8"?>
<p:tagLst xmlns:a="http://schemas.openxmlformats.org/drawingml/2006/main" xmlns:r="http://schemas.openxmlformats.org/officeDocument/2006/relationships" xmlns:p="http://schemas.openxmlformats.org/presentationml/2006/main">
  <p:tag name="FASFONT" val="Univers55"/>
</p:tagLst>
</file>

<file path=ppt/tags/tag53.xml><?xml version="1.0" encoding="utf-8"?>
<p:tagLst xmlns:a="http://schemas.openxmlformats.org/drawingml/2006/main" xmlns:r="http://schemas.openxmlformats.org/officeDocument/2006/relationships" xmlns:p="http://schemas.openxmlformats.org/presentationml/2006/main">
  <p:tag name="FASFONT" val="Univers55"/>
</p:tagLst>
</file>

<file path=ppt/tags/tag54.xml><?xml version="1.0" encoding="utf-8"?>
<p:tagLst xmlns:a="http://schemas.openxmlformats.org/drawingml/2006/main" xmlns:r="http://schemas.openxmlformats.org/officeDocument/2006/relationships" xmlns:p="http://schemas.openxmlformats.org/presentationml/2006/main">
  <p:tag name="FASFONT" val="Univers55"/>
</p:tagLst>
</file>

<file path=ppt/tags/tag55.xml><?xml version="1.0" encoding="utf-8"?>
<p:tagLst xmlns:a="http://schemas.openxmlformats.org/drawingml/2006/main" xmlns:r="http://schemas.openxmlformats.org/officeDocument/2006/relationships" xmlns:p="http://schemas.openxmlformats.org/presentationml/2006/main">
  <p:tag name="FASFONT" val="Univers55"/>
</p:tagLst>
</file>

<file path=ppt/tags/tag56.xml><?xml version="1.0" encoding="utf-8"?>
<p:tagLst xmlns:a="http://schemas.openxmlformats.org/drawingml/2006/main" xmlns:r="http://schemas.openxmlformats.org/officeDocument/2006/relationships" xmlns:p="http://schemas.openxmlformats.org/presentationml/2006/main">
  <p:tag name="FASFONT" val="Univers55"/>
</p:tagLst>
</file>

<file path=ppt/tags/tag57.xml><?xml version="1.0" encoding="utf-8"?>
<p:tagLst xmlns:a="http://schemas.openxmlformats.org/drawingml/2006/main" xmlns:r="http://schemas.openxmlformats.org/officeDocument/2006/relationships" xmlns:p="http://schemas.openxmlformats.org/presentationml/2006/main">
  <p:tag name="FASFONT" val="Univers55"/>
</p:tagLst>
</file>

<file path=ppt/tags/tag58.xml><?xml version="1.0" encoding="utf-8"?>
<p:tagLst xmlns:a="http://schemas.openxmlformats.org/drawingml/2006/main" xmlns:r="http://schemas.openxmlformats.org/officeDocument/2006/relationships" xmlns:p="http://schemas.openxmlformats.org/presentationml/2006/main">
  <p:tag name="FASFONT" val="Univers55"/>
</p:tagLst>
</file>

<file path=ppt/tags/tag59.xml><?xml version="1.0" encoding="utf-8"?>
<p:tagLst xmlns:a="http://schemas.openxmlformats.org/drawingml/2006/main" xmlns:r="http://schemas.openxmlformats.org/officeDocument/2006/relationships" xmlns:p="http://schemas.openxmlformats.org/presentationml/2006/main">
  <p:tag name="FASFONT" val="Univers55"/>
</p:tagLst>
</file>

<file path=ppt/tags/tag6.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Process Letters and Analysis of Offers.xlsx]Investors!$A$25:$D$42"/>
  <p:tag name="WASTB" val="TRUE"/>
</p:tagLst>
</file>

<file path=ppt/tags/tag60.xml><?xml version="1.0" encoding="utf-8"?>
<p:tagLst xmlns:a="http://schemas.openxmlformats.org/drawingml/2006/main" xmlns:r="http://schemas.openxmlformats.org/officeDocument/2006/relationships" xmlns:p="http://schemas.openxmlformats.org/presentationml/2006/main">
  <p:tag name="FASFONT" val="Univers55"/>
</p:tagLst>
</file>

<file path=ppt/tags/tag61.xml><?xml version="1.0" encoding="utf-8"?>
<p:tagLst xmlns:a="http://schemas.openxmlformats.org/drawingml/2006/main" xmlns:r="http://schemas.openxmlformats.org/officeDocument/2006/relationships" xmlns:p="http://schemas.openxmlformats.org/presentationml/2006/main">
  <p:tag name="FASFONT" val="Univers55"/>
</p:tagLst>
</file>

<file path=ppt/tags/tag62.xml><?xml version="1.0" encoding="utf-8"?>
<p:tagLst xmlns:a="http://schemas.openxmlformats.org/drawingml/2006/main" xmlns:r="http://schemas.openxmlformats.org/officeDocument/2006/relationships" xmlns:p="http://schemas.openxmlformats.org/presentationml/2006/main">
  <p:tag name="FASFONT" val="Univers55"/>
</p:tagLst>
</file>

<file path=ppt/tags/tag63.xml><?xml version="1.0" encoding="utf-8"?>
<p:tagLst xmlns:a="http://schemas.openxmlformats.org/drawingml/2006/main" xmlns:r="http://schemas.openxmlformats.org/officeDocument/2006/relationships" xmlns:p="http://schemas.openxmlformats.org/presentationml/2006/main">
  <p:tag name="FASFONT" val="Univers55"/>
</p:tagLst>
</file>

<file path=ppt/tags/tag64.xml><?xml version="1.0" encoding="utf-8"?>
<p:tagLst xmlns:a="http://schemas.openxmlformats.org/drawingml/2006/main" xmlns:r="http://schemas.openxmlformats.org/officeDocument/2006/relationships" xmlns:p="http://schemas.openxmlformats.org/presentationml/2006/main">
  <p:tag name="FASFONT" val="Univers55"/>
</p:tagLst>
</file>

<file path=ppt/tags/tag65.xml><?xml version="1.0" encoding="utf-8"?>
<p:tagLst xmlns:a="http://schemas.openxmlformats.org/drawingml/2006/main" xmlns:r="http://schemas.openxmlformats.org/officeDocument/2006/relationships" xmlns:p="http://schemas.openxmlformats.org/presentationml/2006/main">
  <p:tag name="FASFONT" val="Univers55"/>
</p:tagLst>
</file>

<file path=ppt/tags/tag66.xml><?xml version="1.0" encoding="utf-8"?>
<p:tagLst xmlns:a="http://schemas.openxmlformats.org/drawingml/2006/main" xmlns:r="http://schemas.openxmlformats.org/officeDocument/2006/relationships" xmlns:p="http://schemas.openxmlformats.org/presentationml/2006/main">
  <p:tag name="FASFONT" val="Univers55"/>
</p:tagLst>
</file>

<file path=ppt/tags/tag67.xml><?xml version="1.0" encoding="utf-8"?>
<p:tagLst xmlns:a="http://schemas.openxmlformats.org/drawingml/2006/main" xmlns:r="http://schemas.openxmlformats.org/officeDocument/2006/relationships" xmlns:p="http://schemas.openxmlformats.org/presentationml/2006/main">
  <p:tag name="FASFONT" val="Univers55"/>
</p:tagLst>
</file>

<file path=ppt/tags/tag68.xml><?xml version="1.0" encoding="utf-8"?>
<p:tagLst xmlns:a="http://schemas.openxmlformats.org/drawingml/2006/main" xmlns:r="http://schemas.openxmlformats.org/officeDocument/2006/relationships" xmlns:p="http://schemas.openxmlformats.org/presentationml/2006/main">
  <p:tag name="FASFONT" val="Univers55"/>
</p:tagLst>
</file>

<file path=ppt/tags/tag69.xml><?xml version="1.0" encoding="utf-8"?>
<p:tagLst xmlns:a="http://schemas.openxmlformats.org/drawingml/2006/main" xmlns:r="http://schemas.openxmlformats.org/officeDocument/2006/relationships" xmlns:p="http://schemas.openxmlformats.org/presentationml/2006/main">
  <p:tag name="FASFONT" val="Univers55"/>
</p:tagLst>
</file>

<file path=ppt/tags/tag7.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70.xml><?xml version="1.0" encoding="utf-8"?>
<p:tagLst xmlns:a="http://schemas.openxmlformats.org/drawingml/2006/main" xmlns:r="http://schemas.openxmlformats.org/officeDocument/2006/relationships" xmlns:p="http://schemas.openxmlformats.org/presentationml/2006/main">
  <p:tag name="FASFONT" val="Univers55"/>
</p:tagLst>
</file>

<file path=ppt/tags/tag71.xml><?xml version="1.0" encoding="utf-8"?>
<p:tagLst xmlns:a="http://schemas.openxmlformats.org/drawingml/2006/main" xmlns:r="http://schemas.openxmlformats.org/officeDocument/2006/relationships" xmlns:p="http://schemas.openxmlformats.org/presentationml/2006/main">
  <p:tag name="FASFONT" val="Univers55"/>
</p:tagLst>
</file>

<file path=ppt/tags/tag72.xml><?xml version="1.0" encoding="utf-8"?>
<p:tagLst xmlns:a="http://schemas.openxmlformats.org/drawingml/2006/main" xmlns:r="http://schemas.openxmlformats.org/officeDocument/2006/relationships" xmlns:p="http://schemas.openxmlformats.org/presentationml/2006/main">
  <p:tag name="FASFONT" val="Univers55"/>
</p:tagLst>
</file>

<file path=ppt/tags/tag73.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Process Letters and Analysis of Offers.xlsx]Bar charts!Bar charts Chart 2"/>
  <p:tag name="WASTB" val="TRUE"/>
</p:tagLst>
</file>

<file path=ppt/tags/tag74.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Process Letters and Analysis of Offers.xlsx]Bar charts!Bar charts Chart 3"/>
  <p:tag name="WASTB" val="TRUE"/>
</p:tagLst>
</file>

<file path=ppt/tags/tag75.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Process Letters and Analysis of Offers.xlsx]Bar charts!Bar charts Chart 2"/>
</p:tagLst>
</file>

<file path=ppt/tags/tag76.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Process Letters and Analysis of Offers.xlsx]Bar charts!Bar charts Chart 3"/>
</p:tagLst>
</file>

<file path=ppt/tags/tag77.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Process Letters and Analysis of Offers.xlsx]EV Equity bridge!$A$3:$M$14"/>
  <p:tag name="WASTB" val="TRUE"/>
</p:tagLst>
</file>

<file path=ppt/tags/tag78.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Process Letters and Analysis of Offers.xlsx]EV Equity bridge!$A$3:$M$14"/>
</p:tagLst>
</file>

<file path=ppt/tags/tag79.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8.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80.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81.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82.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83.xml><?xml version="1.0" encoding="utf-8"?>
<p:tagLst xmlns:a="http://schemas.openxmlformats.org/drawingml/2006/main" xmlns:r="http://schemas.openxmlformats.org/officeDocument/2006/relationships" xmlns:p="http://schemas.openxmlformats.org/presentationml/2006/main">
  <p:tag name="COPYRIGHT1" val="TRUE"/>
</p:tagLst>
</file>

<file path=ppt/tags/tag9.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KPMG Report Standard Template</Template>
  <TotalTime>1</TotalTime>
  <Words>2844</Words>
  <Application>Microsoft Office PowerPoint</Application>
  <PresentationFormat>A4 Paper (210x297 mm)</PresentationFormat>
  <Paragraphs>620</Paragraphs>
  <Slides>16</Slides>
  <Notes>8</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16</vt:i4>
      </vt:variant>
    </vt:vector>
  </HeadingPairs>
  <TitlesOfParts>
    <vt:vector size="23" baseType="lpstr">
      <vt:lpstr>Arial</vt:lpstr>
      <vt:lpstr>Calibri</vt:lpstr>
      <vt:lpstr>KPMG Extralight</vt:lpstr>
      <vt:lpstr>Univers for KPMG Light</vt:lpstr>
      <vt:lpstr>Wingdings</vt:lpstr>
      <vt:lpstr>KPMG_Report_4x3_050216_2016</vt:lpstr>
      <vt:lpstr>Arbeitsblatt</vt:lpstr>
      <vt:lpstr>Project XYZ –  Evaluation of the indicative offers </vt:lpstr>
      <vt:lpstr>Summary</vt:lpstr>
      <vt:lpstr>Agenda</vt:lpstr>
      <vt:lpstr>Overview of market approach</vt:lpstr>
      <vt:lpstr>Feedback from the market approach and the offers received</vt:lpstr>
      <vt:lpstr>Overview – Valuation level of the indicative offers</vt:lpstr>
      <vt:lpstr>Overview of the deductible items from the indicative offers</vt:lpstr>
      <vt:lpstr>Evaluation of the indicative offers </vt:lpstr>
      <vt:lpstr>Evaluation of the indicative offers</vt:lpstr>
      <vt:lpstr>Evaluation of the indicative offers</vt:lpstr>
      <vt:lpstr>Evaluation of the indicative offers</vt:lpstr>
      <vt:lpstr>Indicative offer analysis – Detailed offer analysis</vt:lpstr>
      <vt:lpstr>Agenda</vt:lpstr>
      <vt:lpstr>Proposal for method</vt:lpstr>
      <vt:lpstr>Possible timeline</vt:lpstr>
      <vt:lpstr>Contacts </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Bordt, Mark</dc:creator>
  <cp:lastModifiedBy>Karien Jansen</cp:lastModifiedBy>
  <cp:revision>692</cp:revision>
  <dcterms:created xsi:type="dcterms:W3CDTF">2016-06-20T11:42:26Z</dcterms:created>
  <dcterms:modified xsi:type="dcterms:W3CDTF">2017-06-20T14:57:58Z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ies>
</file>

<file path=docProps/thumbnail.jpeg>
</file>